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6"/>
  </p:notesMasterIdLst>
  <p:sldIdLst>
    <p:sldId id="256" r:id="rId5"/>
    <p:sldId id="309" r:id="rId6"/>
    <p:sldId id="266" r:id="rId7"/>
    <p:sldId id="261" r:id="rId8"/>
    <p:sldId id="262" r:id="rId9"/>
    <p:sldId id="263" r:id="rId10"/>
    <p:sldId id="264" r:id="rId11"/>
    <p:sldId id="284" r:id="rId12"/>
    <p:sldId id="308" r:id="rId13"/>
    <p:sldId id="286" r:id="rId14"/>
    <p:sldId id="288" r:id="rId15"/>
    <p:sldId id="345" r:id="rId16"/>
    <p:sldId id="287" r:id="rId17"/>
    <p:sldId id="293" r:id="rId18"/>
    <p:sldId id="265" r:id="rId19"/>
    <p:sldId id="346" r:id="rId20"/>
    <p:sldId id="267" r:id="rId21"/>
    <p:sldId id="268" r:id="rId22"/>
    <p:sldId id="374" r:id="rId23"/>
    <p:sldId id="375" r:id="rId24"/>
    <p:sldId id="376" r:id="rId25"/>
    <p:sldId id="269" r:id="rId26"/>
    <p:sldId id="380" r:id="rId27"/>
    <p:sldId id="378" r:id="rId28"/>
    <p:sldId id="379" r:id="rId29"/>
    <p:sldId id="382" r:id="rId30"/>
    <p:sldId id="381" r:id="rId31"/>
    <p:sldId id="290" r:id="rId32"/>
    <p:sldId id="289" r:id="rId33"/>
    <p:sldId id="291" r:id="rId34"/>
    <p:sldId id="276" r:id="rId35"/>
    <p:sldId id="278" r:id="rId36"/>
    <p:sldId id="280" r:id="rId37"/>
    <p:sldId id="281" r:id="rId38"/>
    <p:sldId id="305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40" r:id="rId51"/>
    <p:sldId id="342" r:id="rId52"/>
    <p:sldId id="282" r:id="rId53"/>
    <p:sldId id="279" r:id="rId54"/>
    <p:sldId id="366" r:id="rId55"/>
    <p:sldId id="336" r:id="rId56"/>
    <p:sldId id="367" r:id="rId57"/>
    <p:sldId id="298" r:id="rId58"/>
    <p:sldId id="299" r:id="rId59"/>
    <p:sldId id="368" r:id="rId60"/>
    <p:sldId id="300" r:id="rId61"/>
    <p:sldId id="301" r:id="rId62"/>
    <p:sldId id="303" r:id="rId63"/>
    <p:sldId id="304" r:id="rId64"/>
    <p:sldId id="369" r:id="rId65"/>
    <p:sldId id="373" r:id="rId66"/>
    <p:sldId id="330" r:id="rId67"/>
    <p:sldId id="331" r:id="rId68"/>
    <p:sldId id="332" r:id="rId69"/>
    <p:sldId id="334" r:id="rId70"/>
    <p:sldId id="372" r:id="rId71"/>
    <p:sldId id="339" r:id="rId72"/>
    <p:sldId id="370" r:id="rId73"/>
    <p:sldId id="377" r:id="rId74"/>
    <p:sldId id="371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C000"/>
    <a:srgbClr val="BDC753"/>
    <a:srgbClr val="51BDD8"/>
    <a:srgbClr val="75AA9D"/>
    <a:srgbClr val="924A22"/>
    <a:srgbClr val="C2D4E4"/>
    <a:srgbClr val="338DCD"/>
    <a:srgbClr val="2E6CA4"/>
    <a:srgbClr val="45C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3" autoAdjust="0"/>
    <p:restoredTop sz="95160" autoAdjust="0"/>
  </p:normalViewPr>
  <p:slideViewPr>
    <p:cSldViewPr snapToGrid="0">
      <p:cViewPr varScale="1">
        <p:scale>
          <a:sx n="87" d="100"/>
          <a:sy n="87" d="100"/>
        </p:scale>
        <p:origin x="87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C341F-1E72-4091-8F62-B2AEEB6BB860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03FD2-E3DA-41D6-908A-7444D22ACD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267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.m-y-d-s.com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oppingbank.com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https://piq.codeus.net/u/co-sm-ic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3FD2-E3DA-41D6-908A-7444D22ACD1C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226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https://piq.codeus.net/u/co-sm-ic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3FD2-E3DA-41D6-908A-7444D22ACD1C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987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275EF8E5-9426-E42C-A684-5574018CC5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9879BE6D-6DC1-E9F3-D88C-DA0CFFE10E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hlinkClick r:id="rId3"/>
              </a:rPr>
              <a:t>http://clipart.m-y-d-s.com</a:t>
            </a:r>
            <a:endParaRPr lang="en-US" altLang="en-US"/>
          </a:p>
          <a:p>
            <a:endParaRPr lang="en-US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18F476D5-EE68-5780-82BE-1FEFB098A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F7C7C31-E489-4989-84F7-6C6513D9D37E}" type="slidenum">
              <a:rPr lang="en-US" altLang="en-US" sz="1200"/>
              <a:pPr eaLnBrk="1" hangingPunct="1"/>
              <a:t>63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6726BC61-8070-4B05-8E34-F007C1D1A7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FBBAC6DE-1CAB-60FD-4E5A-9245C45641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perso.bonvalet.fr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F2EE0A6D-62A7-9734-0A4B-50A39EFB4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2A3B8CF-8635-4B45-B5D7-E50EC5265128}" type="slidenum">
              <a:rPr lang="en-US" altLang="en-US" sz="1200"/>
              <a:pPr eaLnBrk="1" hangingPunct="1"/>
              <a:t>64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C2B1C7E1-2B76-0964-D99A-669071794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8850ECEF-5EA8-4002-58C5-6A901A39D2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silversnail.com</a:t>
            </a:r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36C8293C-54FF-7CC4-F185-9C469748E2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9DA391E-1C5A-45D9-8850-A15F027D590D}" type="slidenum">
              <a:rPr lang="en-US" altLang="en-US" sz="1200"/>
              <a:pPr eaLnBrk="1" hangingPunct="1"/>
              <a:t>65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A329D2C2-74D6-EB1E-B149-1D7C69F443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5A6DDB5D-E626-D0B5-94D7-CE521E9A09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hlinkClick r:id="rId3"/>
              </a:rPr>
              <a:t>http://www.shoppingbank.com</a:t>
            </a:r>
            <a:endParaRPr lang="en-US" altLang="en-US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D996B354-988C-8D50-A7BB-69CD05289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D169F7E-05F8-42F0-9735-65F39A045D87}" type="slidenum">
              <a:rPr lang="en-US" altLang="en-US" sz="1200"/>
              <a:pPr eaLnBrk="1" hangingPunct="1"/>
              <a:t>66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2319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85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30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1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675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922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074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044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409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215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107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5C26D-3CC5-4FD2-8DE6-60A04C180A55}" type="datetimeFigureOut">
              <a:rPr lang="en-SG" smtClean="0"/>
              <a:t>5/5/2025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2088B-4E5E-47DC-930B-FE2F506C90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127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us-cs2030.github.io/1718-s2/lec01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www.youtube.com/watch?v=jV-7Hy-PF2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www.youtube.com/watch?v=_OVWjMkGsN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2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oleObject" Target="../embeddings/oleObject3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oleObject" Target="../embeddings/oleObject3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37986CE-5862-1E5A-9DE9-83F9CE2B71AB}"/>
              </a:ext>
            </a:extLst>
          </p:cNvPr>
          <p:cNvGrpSpPr/>
          <p:nvPr/>
        </p:nvGrpSpPr>
        <p:grpSpPr>
          <a:xfrm>
            <a:off x="2375181" y="392265"/>
            <a:ext cx="4393639" cy="5846534"/>
            <a:chOff x="2330435" y="392265"/>
            <a:chExt cx="4393639" cy="58465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90BDE0-8413-DA49-C0DA-AA38FED0D4B6}"/>
                </a:ext>
              </a:extLst>
            </p:cNvPr>
            <p:cNvGrpSpPr/>
            <p:nvPr/>
          </p:nvGrpSpPr>
          <p:grpSpPr>
            <a:xfrm>
              <a:off x="3345905" y="2583326"/>
              <a:ext cx="2362698" cy="3655473"/>
              <a:chOff x="3471841" y="2583326"/>
              <a:chExt cx="2362698" cy="365547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093561-5B8A-2E90-820D-3E26E6183358}"/>
                  </a:ext>
                </a:extLst>
              </p:cNvPr>
              <p:cNvSpPr txBox="1"/>
              <p:nvPr/>
            </p:nvSpPr>
            <p:spPr>
              <a:xfrm>
                <a:off x="3471841" y="2583326"/>
                <a:ext cx="2362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800" b="1"/>
                  <a:t>Data modeling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30F795-146F-EE14-9CAB-D6F9BCE42AB6}"/>
                  </a:ext>
                </a:extLst>
              </p:cNvPr>
              <p:cNvSpPr txBox="1"/>
              <p:nvPr/>
            </p:nvSpPr>
            <p:spPr>
              <a:xfrm>
                <a:off x="3471841" y="3105368"/>
                <a:ext cx="19038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800" b="1"/>
                  <a:t>Abstraction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F6E49-F9FF-F7C3-E2F6-D4B75F058C60}"/>
                  </a:ext>
                </a:extLst>
              </p:cNvPr>
              <p:cNvSpPr txBox="1"/>
              <p:nvPr/>
            </p:nvSpPr>
            <p:spPr>
              <a:xfrm>
                <a:off x="3471841" y="3627410"/>
                <a:ext cx="2264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800" b="1"/>
                  <a:t>Encapsulation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939880-4050-7CB7-D5F3-B61DD98C785F}"/>
                  </a:ext>
                </a:extLst>
              </p:cNvPr>
              <p:cNvSpPr txBox="1"/>
              <p:nvPr/>
            </p:nvSpPr>
            <p:spPr>
              <a:xfrm>
                <a:off x="3471841" y="4149452"/>
                <a:ext cx="13099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800" b="1"/>
                  <a:t>Objects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3C3DC0-830A-9484-C04E-265142441947}"/>
                  </a:ext>
                </a:extLst>
              </p:cNvPr>
              <p:cNvSpPr txBox="1"/>
              <p:nvPr/>
            </p:nvSpPr>
            <p:spPr>
              <a:xfrm>
                <a:off x="3471841" y="4671494"/>
                <a:ext cx="12506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800" b="1"/>
                  <a:t>Classes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89EB3A-62DC-DFA4-C764-2FD5AFF4AF62}"/>
                  </a:ext>
                </a:extLst>
              </p:cNvPr>
              <p:cNvSpPr txBox="1"/>
              <p:nvPr/>
            </p:nvSpPr>
            <p:spPr>
              <a:xfrm>
                <a:off x="3471841" y="5193536"/>
                <a:ext cx="18867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800" b="1"/>
                  <a:t>Inheritance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9E45C5-1949-C5D1-4C18-DDD84742D7F0}"/>
                  </a:ext>
                </a:extLst>
              </p:cNvPr>
              <p:cNvSpPr txBox="1"/>
              <p:nvPr/>
            </p:nvSpPr>
            <p:spPr>
              <a:xfrm>
                <a:off x="3471841" y="5715579"/>
                <a:ext cx="23397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800" b="1"/>
                  <a:t>Polymorphism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1FC54D9-FFCF-22A8-C7E5-03CFE3143938}"/>
                </a:ext>
              </a:extLst>
            </p:cNvPr>
            <p:cNvGrpSpPr/>
            <p:nvPr/>
          </p:nvGrpSpPr>
          <p:grpSpPr>
            <a:xfrm>
              <a:off x="2330435" y="392265"/>
              <a:ext cx="4393639" cy="1972162"/>
              <a:chOff x="2330435" y="392265"/>
              <a:chExt cx="4393639" cy="197216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D1C5CF-BB14-7772-2ED1-AD9137D80F77}"/>
                  </a:ext>
                </a:extLst>
              </p:cNvPr>
              <p:cNvSpPr txBox="1"/>
              <p:nvPr/>
            </p:nvSpPr>
            <p:spPr>
              <a:xfrm>
                <a:off x="2330435" y="1441097"/>
                <a:ext cx="43936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5400" b="1"/>
                  <a:t>OOP Overview</a:t>
                </a: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85F55534-70B8-1087-9FFE-4770086EE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5180" y="392265"/>
                <a:ext cx="4304149" cy="11949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3998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0718" y="1775534"/>
            <a:ext cx="8611340" cy="550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310718" y="2325950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18000" y="3764418"/>
            <a:ext cx="3517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rgbClr val="FFC000"/>
                </a:solidFill>
              </a:rPr>
              <a:t>ABSTRACTION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49" y="2871851"/>
            <a:ext cx="6375402" cy="34404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9280" y="242630"/>
            <a:ext cx="8432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Through the process of abstraction, a programmer </a:t>
            </a:r>
            <a:r>
              <a:rPr lang="en-SG" sz="2400" b="1" i="1"/>
              <a:t>hides</a:t>
            </a:r>
            <a:r>
              <a:rPr lang="en-SG" sz="2400" b="1"/>
              <a:t> all but the relevant data about an object in order to reduce complexity and increase efficiency.</a:t>
            </a:r>
          </a:p>
        </p:txBody>
      </p:sp>
      <p:sp>
        <p:nvSpPr>
          <p:cNvPr id="2" name="Rectangle 1"/>
          <p:cNvSpPr/>
          <p:nvPr/>
        </p:nvSpPr>
        <p:spPr>
          <a:xfrm>
            <a:off x="4878279" y="1403352"/>
            <a:ext cx="4043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400" i="1"/>
              <a:t>https://whatis.techtarget.com/definition/abstraction</a:t>
            </a:r>
            <a:endParaRPr lang="en-SG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10981-F9EB-F600-73BB-33BAEAED5158}"/>
              </a:ext>
            </a:extLst>
          </p:cNvPr>
          <p:cNvSpPr txBox="1"/>
          <p:nvPr/>
        </p:nvSpPr>
        <p:spPr>
          <a:xfrm>
            <a:off x="2048160" y="2390355"/>
            <a:ext cx="474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This is all the </a:t>
            </a:r>
            <a:r>
              <a:rPr lang="en-US" b="1" i="1">
                <a:solidFill>
                  <a:srgbClr val="C00000"/>
                </a:solidFill>
              </a:rPr>
              <a:t>user</a:t>
            </a:r>
            <a:r>
              <a:rPr lang="en-US" b="1">
                <a:solidFill>
                  <a:srgbClr val="C00000"/>
                </a:solidFill>
              </a:rPr>
              <a:t> of the bicycle needs to know!</a:t>
            </a:r>
            <a:endParaRPr lang="en-SG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05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7" y="99107"/>
            <a:ext cx="5141114" cy="67246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5690585" y="843497"/>
            <a:ext cx="3453413" cy="4641612"/>
            <a:chOff x="5690585" y="1009646"/>
            <a:chExt cx="3453413" cy="464161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690585" y="2174200"/>
              <a:ext cx="3453413" cy="3269335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6567583" y="1709487"/>
              <a:ext cx="736724" cy="905523"/>
              <a:chOff x="6567583" y="1709487"/>
              <a:chExt cx="736724" cy="90552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567583" y="1709487"/>
                <a:ext cx="662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b="1">
                    <a:solidFill>
                      <a:srgbClr val="0070C0"/>
                    </a:solidFill>
                  </a:rPr>
                  <a:t>LMB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7029099" y="2109597"/>
                <a:ext cx="275208" cy="505413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8232677" y="1884506"/>
              <a:ext cx="739953" cy="1074915"/>
              <a:chOff x="8232677" y="1884506"/>
              <a:chExt cx="739953" cy="107491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8275003" y="1884506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b="1">
                    <a:solidFill>
                      <a:srgbClr val="0070C0"/>
                    </a:solidFill>
                  </a:rPr>
                  <a:t>RMB</a:t>
                </a: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 flipH="1">
                <a:off x="8232677" y="2236939"/>
                <a:ext cx="355629" cy="722482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7169759" y="1009646"/>
              <a:ext cx="1415837" cy="1672291"/>
              <a:chOff x="7169759" y="1009646"/>
              <a:chExt cx="1415837" cy="167229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7169759" y="1009646"/>
                <a:ext cx="14158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b="1">
                    <a:solidFill>
                      <a:srgbClr val="0070C0"/>
                    </a:solidFill>
                  </a:rPr>
                  <a:t>Scrollwheel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>
                <a:off x="7678971" y="1446181"/>
                <a:ext cx="104679" cy="123575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7877677" y="2801488"/>
              <a:ext cx="1237968" cy="1947656"/>
              <a:chOff x="7877677" y="2801488"/>
              <a:chExt cx="1237968" cy="1947656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877677" y="4349034"/>
                <a:ext cx="12379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b="1">
                    <a:solidFill>
                      <a:srgbClr val="0070C0"/>
                    </a:solidFill>
                  </a:rPr>
                  <a:t>USB cable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H="1" flipV="1">
                <a:off x="8867362" y="2801488"/>
                <a:ext cx="1" cy="15475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7029099" y="4576343"/>
              <a:ext cx="1594718" cy="1074915"/>
              <a:chOff x="7029099" y="4576343"/>
              <a:chExt cx="1594718" cy="1074915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7751462" y="5251148"/>
                <a:ext cx="872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b="1">
                    <a:solidFill>
                      <a:srgbClr val="0070C0"/>
                    </a:solidFill>
                  </a:rPr>
                  <a:t>Casing</a:t>
                </a: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7029099" y="4576343"/>
                <a:ext cx="797359" cy="741382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/>
          <p:cNvSpPr txBox="1"/>
          <p:nvPr/>
        </p:nvSpPr>
        <p:spPr>
          <a:xfrm rot="21313551">
            <a:off x="5293954" y="5971232"/>
            <a:ext cx="2696957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 sz="2400" b="1"/>
              <a:t>A concrete example</a:t>
            </a:r>
          </a:p>
        </p:txBody>
      </p:sp>
    </p:spTree>
    <p:extLst>
      <p:ext uri="{BB962C8B-B14F-4D97-AF65-F5344CB8AC3E}">
        <p14:creationId xmlns:p14="http://schemas.microsoft.com/office/powerpoint/2010/main" val="294869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082" y="204320"/>
            <a:ext cx="614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It’s the same for software development!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3" y="2262002"/>
            <a:ext cx="2099153" cy="2099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9506" y="1977918"/>
            <a:ext cx="1775535" cy="8925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SG" sz="2800" b="1"/>
              <a:t>RigidBody </a:t>
            </a:r>
            <a:r>
              <a:rPr lang="en-SG" sz="2400" b="1"/>
              <a:t>component</a:t>
            </a:r>
            <a:endParaRPr lang="en-SG" sz="2000" b="1"/>
          </a:p>
        </p:txBody>
      </p:sp>
      <p:grpSp>
        <p:nvGrpSpPr>
          <p:cNvPr id="18" name="Group 17"/>
          <p:cNvGrpSpPr/>
          <p:nvPr/>
        </p:nvGrpSpPr>
        <p:grpSpPr>
          <a:xfrm>
            <a:off x="1061296" y="1168648"/>
            <a:ext cx="7878192" cy="809271"/>
            <a:chOff x="1061296" y="1168648"/>
            <a:chExt cx="7878192" cy="80927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1296" y="1168648"/>
              <a:ext cx="7878192" cy="433968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2716566" y="1553592"/>
              <a:ext cx="0" cy="4243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557273" y="3311578"/>
            <a:ext cx="1473189" cy="885821"/>
            <a:chOff x="2557273" y="3311578"/>
            <a:chExt cx="1473189" cy="885821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2557273" y="3311578"/>
              <a:ext cx="1473189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663805" y="3551068"/>
              <a:ext cx="1155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600" b="1"/>
                <a:t>force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23422" y="4650013"/>
            <a:ext cx="4978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We don’t want to know the implementation details … just what we have to do to perform the various operations (how to use it!)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008510" y="5811757"/>
            <a:ext cx="2723506" cy="613066"/>
            <a:chOff x="3022173" y="5754823"/>
            <a:chExt cx="2723506" cy="613066"/>
          </a:xfrm>
        </p:grpSpPr>
        <p:sp>
          <p:nvSpPr>
            <p:cNvPr id="27" name="Freeform 26"/>
            <p:cNvSpPr/>
            <p:nvPr/>
          </p:nvSpPr>
          <p:spPr>
            <a:xfrm rot="484756">
              <a:off x="4458417" y="5754823"/>
              <a:ext cx="1287262" cy="264146"/>
            </a:xfrm>
            <a:custGeom>
              <a:avLst/>
              <a:gdLst>
                <a:gd name="connsiteX0" fmla="*/ 1287262 w 1287262"/>
                <a:gd name="connsiteY0" fmla="*/ 470517 h 551899"/>
                <a:gd name="connsiteX1" fmla="*/ 701336 w 1287262"/>
                <a:gd name="connsiteY1" fmla="*/ 514905 h 551899"/>
                <a:gd name="connsiteX2" fmla="*/ 0 w 1287262"/>
                <a:gd name="connsiteY2" fmla="*/ 0 h 55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7262" h="551899">
                  <a:moveTo>
                    <a:pt x="1287262" y="470517"/>
                  </a:moveTo>
                  <a:cubicBezTo>
                    <a:pt x="1101571" y="531920"/>
                    <a:pt x="915880" y="593324"/>
                    <a:pt x="701336" y="514905"/>
                  </a:cubicBezTo>
                  <a:cubicBezTo>
                    <a:pt x="486792" y="436486"/>
                    <a:pt x="243396" y="218243"/>
                    <a:pt x="0" y="0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22173" y="5844669"/>
              <a:ext cx="19777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rgbClr val="0070C0"/>
                  </a:solidFill>
                </a:rPr>
                <a:t>Abstraction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732016" y="1837675"/>
            <a:ext cx="2861569" cy="4643022"/>
            <a:chOff x="5732016" y="1837675"/>
            <a:chExt cx="2861569" cy="4643022"/>
          </a:xfrm>
        </p:grpSpPr>
        <p:grpSp>
          <p:nvGrpSpPr>
            <p:cNvPr id="24" name="Group 23"/>
            <p:cNvGrpSpPr/>
            <p:nvPr/>
          </p:nvGrpSpPr>
          <p:grpSpPr>
            <a:xfrm>
              <a:off x="5732016" y="1837675"/>
              <a:ext cx="2861569" cy="4643022"/>
              <a:chOff x="5723138" y="2157274"/>
              <a:chExt cx="2861569" cy="4286386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4722" y="2159633"/>
                <a:ext cx="2438400" cy="64770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5723138" y="2157274"/>
                <a:ext cx="2861569" cy="4286386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030672" y="2570934"/>
              <a:ext cx="1990418" cy="3774530"/>
              <a:chOff x="6105525" y="2970837"/>
              <a:chExt cx="2388465" cy="4529367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5525" y="2970837"/>
                <a:ext cx="2114550" cy="2200275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2740" y="5299929"/>
                <a:ext cx="2381250" cy="22002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9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0" y="6564279"/>
            <a:ext cx="37131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>
                <a:hlinkClick r:id="rId2"/>
              </a:rPr>
              <a:t>https://nus-cs2030.github.io/1718-s2/lec01/index.html</a:t>
            </a:r>
            <a:endParaRPr lang="en-SG" sz="1200"/>
          </a:p>
        </p:txBody>
      </p:sp>
      <p:sp>
        <p:nvSpPr>
          <p:cNvPr id="5" name="Rectangle 4"/>
          <p:cNvSpPr/>
          <p:nvPr/>
        </p:nvSpPr>
        <p:spPr>
          <a:xfrm>
            <a:off x="381830" y="124069"/>
            <a:ext cx="4747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b="1"/>
              <a:t>Abstraction: Variable and Type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830" y="707999"/>
            <a:ext cx="830940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 variable is a user-friendly name for a memory location where data is stored. Instead of using raw addresses like 0xFA49130E, variables let us refer to data easily, even if the memory location changes.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7097" y="2558689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>
                <a:latin typeface="Consolas" panose="020B0609020204030204" pitchFamily="49" charset="0"/>
              </a:rPr>
              <a:t>int </a:t>
            </a:r>
            <a:r>
              <a:rPr lang="en-SG" sz="2800" b="1">
                <a:solidFill>
                  <a:srgbClr val="0070C0"/>
                </a:solidFill>
                <a:latin typeface="Consolas" panose="020B0609020204030204" pitchFamily="49" charset="0"/>
              </a:rPr>
              <a:t>age</a:t>
            </a:r>
            <a:endParaRPr lang="en-SG" sz="2800" b="1">
              <a:latin typeface="Consolas" panose="020B0609020204030204" pitchFamily="49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776754" y="4278982"/>
            <a:ext cx="2655806" cy="534136"/>
            <a:chOff x="4652907" y="4154698"/>
            <a:chExt cx="2655806" cy="534136"/>
          </a:xfrm>
        </p:grpSpPr>
        <p:sp>
          <p:nvSpPr>
            <p:cNvPr id="21" name="Rectangle 20"/>
            <p:cNvSpPr/>
            <p:nvPr/>
          </p:nvSpPr>
          <p:spPr>
            <a:xfrm>
              <a:off x="4652907" y="4154698"/>
              <a:ext cx="18006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400" b="1">
                  <a:solidFill>
                    <a:srgbClr val="0070C0"/>
                  </a:solidFill>
                </a:rPr>
                <a:t>0xFA49130E</a:t>
              </a:r>
              <a:r>
                <a:rPr lang="en-US" altLang="en-US" sz="2800" b="1">
                  <a:cs typeface="Arial" panose="020B0604020202020204" pitchFamily="34" charset="0"/>
                </a:rPr>
                <a:t> </a:t>
              </a:r>
              <a:endParaRPr lang="en-SG" sz="24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35370" y="4165614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latin typeface="Consolas" panose="020B0609020204030204" pitchFamily="49" charset="0"/>
                </a:rPr>
                <a:t>= 17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670539" y="3766947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>
                <a:solidFill>
                  <a:srgbClr val="0070C0"/>
                </a:solidFill>
                <a:latin typeface="Consolas" panose="020B0609020204030204" pitchFamily="49" charset="0"/>
              </a:rPr>
              <a:t>age</a:t>
            </a:r>
            <a:r>
              <a:rPr lang="en-SG" sz="2800" b="1">
                <a:latin typeface="Consolas" panose="020B0609020204030204" pitchFamily="49" charset="0"/>
              </a:rPr>
              <a:t> = 17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01427" y="2851148"/>
            <a:ext cx="3273396" cy="2871024"/>
            <a:chOff x="1160330" y="2726864"/>
            <a:chExt cx="3273396" cy="2871024"/>
          </a:xfrm>
        </p:grpSpPr>
        <p:sp>
          <p:nvSpPr>
            <p:cNvPr id="8" name="Rectangle 7"/>
            <p:cNvSpPr/>
            <p:nvPr/>
          </p:nvSpPr>
          <p:spPr>
            <a:xfrm>
              <a:off x="3051745" y="3379866"/>
              <a:ext cx="13819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/>
                <a:t>0xFA49130E</a:t>
              </a:r>
              <a:r>
                <a:rPr lang="en-US" altLang="en-US" sz="2000" b="1">
                  <a:cs typeface="Arial" panose="020B0604020202020204" pitchFamily="34" charset="0"/>
                </a:rPr>
                <a:t> </a:t>
              </a:r>
              <a:endParaRPr lang="en-SG" b="1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160330" y="2726864"/>
              <a:ext cx="1891414" cy="2871024"/>
              <a:chOff x="1160330" y="2726864"/>
              <a:chExt cx="1891414" cy="287102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60330" y="2726864"/>
                <a:ext cx="1882066" cy="57452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160330" y="3301386"/>
                <a:ext cx="1882066" cy="57452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60330" y="3878622"/>
                <a:ext cx="1882066" cy="57452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160330" y="4446130"/>
                <a:ext cx="1882066" cy="57452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169678" y="5023366"/>
                <a:ext cx="1882066" cy="57452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85371" y="2777960"/>
                <a:ext cx="13812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latin typeface="Consolas" panose="020B0609020204030204" pitchFamily="49" charset="0"/>
                  </a:rPr>
                  <a:t>garbage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385371" y="3318311"/>
                <a:ext cx="13812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latin typeface="Consolas" panose="020B0609020204030204" pitchFamily="49" charset="0"/>
                  </a:rPr>
                  <a:t>garbage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385371" y="3908844"/>
                <a:ext cx="13812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latin typeface="Consolas" panose="020B0609020204030204" pitchFamily="49" charset="0"/>
                  </a:rPr>
                  <a:t>garbage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385371" y="4476352"/>
                <a:ext cx="13812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latin typeface="Consolas" panose="020B0609020204030204" pitchFamily="49" charset="0"/>
                  </a:rPr>
                  <a:t>garbage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85371" y="5067251"/>
                <a:ext cx="13812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latin typeface="Consolas" panose="020B0609020204030204" pitchFamily="49" charset="0"/>
                  </a:rPr>
                  <a:t>garbage</a:t>
                </a: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894914" y="3449814"/>
            <a:ext cx="147733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700" b="1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52956" y="3447814"/>
            <a:ext cx="57900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sz="2800" b="1">
                <a:latin typeface="Consolas" panose="020B0609020204030204" pitchFamily="49" charset="0"/>
              </a:rPr>
              <a:t>17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776754" y="5386132"/>
            <a:ext cx="2655806" cy="534136"/>
            <a:chOff x="4652907" y="4154698"/>
            <a:chExt cx="2655806" cy="534136"/>
          </a:xfrm>
        </p:grpSpPr>
        <p:sp>
          <p:nvSpPr>
            <p:cNvPr id="41" name="Rectangle 40"/>
            <p:cNvSpPr/>
            <p:nvPr/>
          </p:nvSpPr>
          <p:spPr>
            <a:xfrm>
              <a:off x="4652907" y="4154698"/>
              <a:ext cx="180068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400" b="1">
                  <a:solidFill>
                    <a:srgbClr val="0070C0"/>
                  </a:solidFill>
                </a:rPr>
                <a:t>0xFA49130E</a:t>
              </a:r>
              <a:r>
                <a:rPr lang="en-US" altLang="en-US" sz="2800" b="1">
                  <a:cs typeface="Arial" panose="020B0604020202020204" pitchFamily="34" charset="0"/>
                </a:rPr>
                <a:t> </a:t>
              </a:r>
              <a:endParaRPr lang="en-SG" sz="2400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35370" y="4165614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latin typeface="Consolas" panose="020B0609020204030204" pitchFamily="49" charset="0"/>
                </a:rPr>
                <a:t>= 22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670539" y="4874097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>
                <a:solidFill>
                  <a:srgbClr val="0070C0"/>
                </a:solidFill>
                <a:latin typeface="Consolas" panose="020B0609020204030204" pitchFamily="49" charset="0"/>
              </a:rPr>
              <a:t>age</a:t>
            </a:r>
            <a:r>
              <a:rPr lang="en-SG" sz="2800" b="1">
                <a:latin typeface="Consolas" panose="020B0609020204030204" pitchFamily="49" charset="0"/>
              </a:rPr>
              <a:t> = 22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38980" y="3449814"/>
            <a:ext cx="57900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G" sz="2800" b="1">
                <a:latin typeface="Consolas" panose="020B0609020204030204" pitchFamily="49" charset="0"/>
              </a:rPr>
              <a:t>22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6873499" y="2545652"/>
            <a:ext cx="2062581" cy="2558112"/>
            <a:chOff x="6912743" y="3243962"/>
            <a:chExt cx="2062581" cy="2558112"/>
          </a:xfrm>
        </p:grpSpPr>
        <p:sp>
          <p:nvSpPr>
            <p:cNvPr id="47" name="TextBox 46"/>
            <p:cNvSpPr txBox="1"/>
            <p:nvPr/>
          </p:nvSpPr>
          <p:spPr>
            <a:xfrm>
              <a:off x="7373775" y="3243962"/>
              <a:ext cx="77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solidFill>
                    <a:srgbClr val="C00000"/>
                  </a:solidFill>
                  <a:latin typeface="Consolas" panose="020B0609020204030204" pitchFamily="49" charset="0"/>
                </a:rPr>
                <a:t>age</a:t>
              </a:r>
            </a:p>
          </p:txBody>
        </p:sp>
        <p:sp>
          <p:nvSpPr>
            <p:cNvPr id="48" name="Rectangle 1"/>
            <p:cNvSpPr>
              <a:spLocks noChangeArrowheads="1"/>
            </p:cNvSpPr>
            <p:nvPr/>
          </p:nvSpPr>
          <p:spPr bwMode="auto">
            <a:xfrm>
              <a:off x="6912743" y="4478635"/>
              <a:ext cx="2062581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000" b="1">
                  <a:solidFill>
                    <a:srgbClr val="C00000"/>
                  </a:solidFill>
                </a:rPr>
                <a:t>So, a variable is an</a:t>
              </a:r>
              <a:r>
                <a:rPr kumimoji="0" lang="en-US" altLang="en-US" sz="2000" b="1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</a:rPr>
                <a:t> abstraction of something much more complex!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761863" y="3853887"/>
              <a:ext cx="0" cy="56559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 rot="21313551">
            <a:off x="5383321" y="6035084"/>
            <a:ext cx="3382631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2400" b="1"/>
              <a:t>A more abstract example</a:t>
            </a:r>
          </a:p>
        </p:txBody>
      </p:sp>
      <p:sp>
        <p:nvSpPr>
          <p:cNvPr id="3" name="Freeform 2"/>
          <p:cNvSpPr/>
          <p:nvPr/>
        </p:nvSpPr>
        <p:spPr>
          <a:xfrm>
            <a:off x="4030462" y="3107184"/>
            <a:ext cx="1777191" cy="603682"/>
          </a:xfrm>
          <a:custGeom>
            <a:avLst/>
            <a:gdLst>
              <a:gd name="connsiteX0" fmla="*/ 1775534 w 1777191"/>
              <a:gd name="connsiteY0" fmla="*/ 0 h 603682"/>
              <a:gd name="connsiteX1" fmla="*/ 1491449 w 1777191"/>
              <a:gd name="connsiteY1" fmla="*/ 328474 h 603682"/>
              <a:gd name="connsiteX2" fmla="*/ 0 w 1777191"/>
              <a:gd name="connsiteY2" fmla="*/ 603682 h 60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7191" h="603682">
                <a:moveTo>
                  <a:pt x="1775534" y="0"/>
                </a:moveTo>
                <a:cubicBezTo>
                  <a:pt x="1781452" y="113930"/>
                  <a:pt x="1787371" y="227860"/>
                  <a:pt x="1491449" y="328474"/>
                </a:cubicBezTo>
                <a:cubicBezTo>
                  <a:pt x="1195527" y="429088"/>
                  <a:pt x="597763" y="516385"/>
                  <a:pt x="0" y="603682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067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" grpId="0"/>
      <p:bldP spid="37" grpId="0" animBg="1"/>
      <p:bldP spid="24" grpId="0" animBg="1"/>
      <p:bldP spid="43" grpId="0"/>
      <p:bldP spid="44" grpId="0" animBg="1"/>
      <p:bldP spid="53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701427" y="773774"/>
            <a:ext cx="3273396" cy="2871024"/>
            <a:chOff x="1160330" y="2726864"/>
            <a:chExt cx="3273396" cy="2871024"/>
          </a:xfrm>
        </p:grpSpPr>
        <p:sp>
          <p:nvSpPr>
            <p:cNvPr id="8" name="Rectangle 7"/>
            <p:cNvSpPr/>
            <p:nvPr/>
          </p:nvSpPr>
          <p:spPr>
            <a:xfrm>
              <a:off x="3051745" y="3379866"/>
              <a:ext cx="13819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/>
                <a:t>0xFA49130E</a:t>
              </a:r>
              <a:r>
                <a:rPr lang="en-US" altLang="en-US" sz="2000" b="1">
                  <a:cs typeface="Arial" panose="020B0604020202020204" pitchFamily="34" charset="0"/>
                </a:rPr>
                <a:t> </a:t>
              </a:r>
              <a:endParaRPr lang="en-SG" b="1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160330" y="2726864"/>
              <a:ext cx="1891414" cy="2871024"/>
              <a:chOff x="1160330" y="2726864"/>
              <a:chExt cx="1891414" cy="287102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60330" y="2726864"/>
                <a:ext cx="1882066" cy="57452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160330" y="3301386"/>
                <a:ext cx="1882066" cy="57452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60330" y="3878622"/>
                <a:ext cx="1882066" cy="57452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160330" y="4446130"/>
                <a:ext cx="1882066" cy="57452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169678" y="5023366"/>
                <a:ext cx="1882066" cy="57452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85371" y="2777960"/>
                <a:ext cx="13812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latin typeface="Consolas" panose="020B0609020204030204" pitchFamily="49" charset="0"/>
                  </a:rPr>
                  <a:t>garbage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385371" y="3318311"/>
                <a:ext cx="13812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latin typeface="Consolas" panose="020B0609020204030204" pitchFamily="49" charset="0"/>
                  </a:rPr>
                  <a:t>garbage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385371" y="3908844"/>
                <a:ext cx="13812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latin typeface="Consolas" panose="020B0609020204030204" pitchFamily="49" charset="0"/>
                  </a:rPr>
                  <a:t>garbage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385371" y="4476352"/>
                <a:ext cx="13812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latin typeface="Consolas" panose="020B0609020204030204" pitchFamily="49" charset="0"/>
                  </a:rPr>
                  <a:t>garbage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85371" y="5067251"/>
                <a:ext cx="13812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2400" b="1">
                    <a:latin typeface="Consolas" panose="020B0609020204030204" pitchFamily="49" charset="0"/>
                  </a:rPr>
                  <a:t>garbage</a:t>
                </a: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894914" y="1372440"/>
            <a:ext cx="147733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700" b="1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46" name="Rectangle 1"/>
          <p:cNvSpPr>
            <a:spLocks noChangeArrowheads="1"/>
          </p:cNvSpPr>
          <p:nvPr/>
        </p:nvSpPr>
        <p:spPr bwMode="auto">
          <a:xfrm>
            <a:off x="5240008" y="2055871"/>
            <a:ext cx="206258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</a:rPr>
              <a:t>variable</a:t>
            </a:r>
          </a:p>
        </p:txBody>
      </p:sp>
      <p:sp>
        <p:nvSpPr>
          <p:cNvPr id="49" name="Rectangle 1"/>
          <p:cNvSpPr>
            <a:spLocks noChangeArrowheads="1"/>
          </p:cNvSpPr>
          <p:nvPr/>
        </p:nvSpPr>
        <p:spPr bwMode="auto">
          <a:xfrm>
            <a:off x="5533998" y="3114161"/>
            <a:ext cx="147459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</a:rPr>
              <a:t>name</a:t>
            </a:r>
          </a:p>
        </p:txBody>
      </p:sp>
      <p:sp>
        <p:nvSpPr>
          <p:cNvPr id="51" name="Rectangle 1"/>
          <p:cNvSpPr>
            <a:spLocks noChangeArrowheads="1"/>
          </p:cNvSpPr>
          <p:nvPr/>
        </p:nvSpPr>
        <p:spPr bwMode="auto">
          <a:xfrm>
            <a:off x="7008597" y="3114161"/>
            <a:ext cx="147459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</a:rPr>
              <a:t>value</a:t>
            </a:r>
          </a:p>
        </p:txBody>
      </p:sp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4162270" y="3114161"/>
            <a:ext cx="147459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</a:rPr>
              <a:t>type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5069150" y="2700835"/>
            <a:ext cx="656948" cy="53266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6" idx="2"/>
            <a:endCxn id="49" idx="0"/>
          </p:cNvCxnSpPr>
          <p:nvPr/>
        </p:nvCxnSpPr>
        <p:spPr>
          <a:xfrm flipH="1">
            <a:off x="6271298" y="2763757"/>
            <a:ext cx="1" cy="35040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769352" y="2690384"/>
            <a:ext cx="656948" cy="53266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ket 14"/>
          <p:cNvSpPr/>
          <p:nvPr/>
        </p:nvSpPr>
        <p:spPr>
          <a:xfrm rot="5400000">
            <a:off x="6155201" y="1900138"/>
            <a:ext cx="188003" cy="4102841"/>
          </a:xfrm>
          <a:prstGeom prst="righ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" name="Group 4"/>
          <p:cNvGrpSpPr/>
          <p:nvPr/>
        </p:nvGrpSpPr>
        <p:grpSpPr>
          <a:xfrm>
            <a:off x="1810185" y="1748901"/>
            <a:ext cx="6178767" cy="4742496"/>
            <a:chOff x="1810185" y="1748901"/>
            <a:chExt cx="6178767" cy="4742496"/>
          </a:xfrm>
        </p:grpSpPr>
        <p:sp>
          <p:nvSpPr>
            <p:cNvPr id="31" name="Rectangle 1"/>
            <p:cNvSpPr>
              <a:spLocks noChangeArrowheads="1"/>
            </p:cNvSpPr>
            <p:nvPr/>
          </p:nvSpPr>
          <p:spPr bwMode="auto">
            <a:xfrm>
              <a:off x="1810185" y="5660400"/>
              <a:ext cx="6178767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</a:rPr>
                <a:t>Remember:</a:t>
              </a:r>
              <a:r>
                <a:rPr kumimoji="0" lang="en-US" altLang="en-US" sz="2400" b="1" i="0" u="none" strike="noStrike" cap="none" normalizeH="0">
                  <a:ln>
                    <a:noFill/>
                  </a:ln>
                  <a:solidFill>
                    <a:srgbClr val="0070C0"/>
                  </a:solidFill>
                  <a:effectLst/>
                </a:rPr>
                <a:t> a variable in your code is mapped to a physical address in memory!</a:t>
              </a:r>
              <a:endParaRPr kumimoji="0" lang="en-US" altLang="en-US" sz="24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H="1" flipV="1">
              <a:off x="4074850" y="1748901"/>
              <a:ext cx="994300" cy="4638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264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689" y="984847"/>
            <a:ext cx="21158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Bicycle</a:t>
            </a:r>
          </a:p>
          <a:p>
            <a:r>
              <a:rPr lang="en-SG" sz="2000" b="1"/>
              <a:t>{</a:t>
            </a:r>
          </a:p>
          <a:p>
            <a:pPr>
              <a:tabLst>
                <a:tab pos="355600" algn="l"/>
              </a:tabLst>
            </a:pPr>
            <a:r>
              <a:rPr lang="en-SG" sz="2000" b="1"/>
              <a:t>	Saddle</a:t>
            </a:r>
          </a:p>
          <a:p>
            <a:pPr>
              <a:tabLst>
                <a:tab pos="355600" algn="l"/>
              </a:tabLst>
            </a:pPr>
            <a:r>
              <a:rPr lang="en-SG" sz="2000" b="1"/>
              <a:t>	Crossbar</a:t>
            </a:r>
          </a:p>
          <a:p>
            <a:pPr>
              <a:tabLst>
                <a:tab pos="355600" algn="l"/>
              </a:tabLst>
            </a:pPr>
            <a:r>
              <a:rPr lang="en-SG" sz="2000" b="1"/>
              <a:t>	Handlebars</a:t>
            </a:r>
          </a:p>
          <a:p>
            <a:pPr>
              <a:tabLst>
                <a:tab pos="355600" algn="l"/>
              </a:tabLst>
            </a:pPr>
            <a:r>
              <a:rPr lang="en-SG" sz="2000" b="1"/>
              <a:t>	Brakes</a:t>
            </a:r>
          </a:p>
          <a:p>
            <a:pPr>
              <a:tabLst>
                <a:tab pos="355600" algn="l"/>
              </a:tabLst>
            </a:pPr>
            <a:r>
              <a:rPr lang="en-SG" sz="2000" b="1"/>
              <a:t>	DownTube</a:t>
            </a:r>
          </a:p>
          <a:p>
            <a:pPr>
              <a:tabLst>
                <a:tab pos="355600" algn="l"/>
              </a:tabLst>
            </a:pPr>
            <a:r>
              <a:rPr lang="en-SG" sz="2000" b="1"/>
              <a:t>	Pedal1</a:t>
            </a:r>
          </a:p>
          <a:p>
            <a:pPr>
              <a:tabLst>
                <a:tab pos="355600" algn="l"/>
              </a:tabLst>
            </a:pPr>
            <a:r>
              <a:rPr lang="en-SG" sz="2000" b="1"/>
              <a:t>	Pedal2</a:t>
            </a:r>
          </a:p>
          <a:p>
            <a:pPr>
              <a:tabLst>
                <a:tab pos="355600" algn="l"/>
              </a:tabLst>
            </a:pPr>
            <a:r>
              <a:rPr lang="en-SG" sz="2000" b="1"/>
              <a:t>	Gears</a:t>
            </a:r>
          </a:p>
          <a:p>
            <a:pPr>
              <a:tabLst>
                <a:tab pos="355600" algn="l"/>
              </a:tabLst>
            </a:pPr>
            <a:r>
              <a:rPr lang="en-SG" sz="2000" b="1"/>
              <a:t>	FrontWheel</a:t>
            </a:r>
          </a:p>
          <a:p>
            <a:pPr>
              <a:tabLst>
                <a:tab pos="355600" algn="l"/>
              </a:tabLst>
            </a:pPr>
            <a:r>
              <a:rPr lang="en-SG" sz="2000" b="1"/>
              <a:t>	BackWheel</a:t>
            </a:r>
          </a:p>
          <a:p>
            <a:pPr>
              <a:tabLst>
                <a:tab pos="355600" algn="l"/>
              </a:tabLst>
            </a:pPr>
            <a:r>
              <a:rPr lang="en-SG" sz="2000" b="1"/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162" y="1589492"/>
            <a:ext cx="5400997" cy="2019346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70147" y="5344354"/>
            <a:ext cx="8939814" cy="988873"/>
            <a:chOff x="114536" y="5433134"/>
            <a:chExt cx="8939814" cy="98887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536" y="5433134"/>
              <a:ext cx="8939814" cy="98887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9422" y="5637591"/>
              <a:ext cx="865502" cy="57995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5217" y="5660926"/>
              <a:ext cx="942281" cy="55662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1964" y="5672668"/>
              <a:ext cx="955044" cy="53313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9538" y="5649258"/>
              <a:ext cx="942281" cy="55662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3647" y="5672743"/>
              <a:ext cx="955044" cy="533137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275207" y="905519"/>
            <a:ext cx="3204839" cy="4572000"/>
            <a:chOff x="319596" y="994299"/>
            <a:chExt cx="3204839" cy="4572000"/>
          </a:xfrm>
        </p:grpSpPr>
        <p:sp>
          <p:nvSpPr>
            <p:cNvPr id="25" name="Rectangle 24"/>
            <p:cNvSpPr/>
            <p:nvPr/>
          </p:nvSpPr>
          <p:spPr>
            <a:xfrm>
              <a:off x="319596" y="994299"/>
              <a:ext cx="2475621" cy="419792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795217" y="4500979"/>
              <a:ext cx="729218" cy="106532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317625" y="4967726"/>
            <a:ext cx="355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A single array of Bicycle objects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67728" y="3648392"/>
            <a:ext cx="30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Multiple cross-referenced arrays of bicycle parts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093445" y="4412199"/>
            <a:ext cx="0" cy="55552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3650" y="108236"/>
            <a:ext cx="795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Abstraction and Data Modeling are closely related</a:t>
            </a:r>
          </a:p>
        </p:txBody>
      </p:sp>
      <p:sp>
        <p:nvSpPr>
          <p:cNvPr id="24" name="TextBox 23"/>
          <p:cNvSpPr txBox="1"/>
          <p:nvPr/>
        </p:nvSpPr>
        <p:spPr>
          <a:xfrm rot="21328484">
            <a:off x="1862109" y="754865"/>
            <a:ext cx="195374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800" b="1"/>
              <a:t>Abstraction</a:t>
            </a:r>
          </a:p>
        </p:txBody>
      </p:sp>
      <p:sp>
        <p:nvSpPr>
          <p:cNvPr id="26" name="TextBox 25"/>
          <p:cNvSpPr txBox="1"/>
          <p:nvPr/>
        </p:nvSpPr>
        <p:spPr>
          <a:xfrm rot="21336383">
            <a:off x="6366327" y="6015796"/>
            <a:ext cx="243320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800" b="1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174441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4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369075" y="1947553"/>
            <a:ext cx="5197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/>
              <a:t>https://www.youtube.com/watch?v=jV-7Hy-PF2Q</a:t>
            </a: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436" y="1388835"/>
            <a:ext cx="2563861" cy="16123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2861" y="1291048"/>
            <a:ext cx="8336132" cy="18079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hlinkClick r:id="rId4"/>
          </p:cNvPr>
          <p:cNvSpPr/>
          <p:nvPr/>
        </p:nvSpPr>
        <p:spPr>
          <a:xfrm>
            <a:off x="3369074" y="3612477"/>
            <a:ext cx="53399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/>
              <a:t>https://www.youtube.com/watch?v=_OVWjMkGsNY</a:t>
            </a:r>
          </a:p>
        </p:txBody>
      </p:sp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087" y="3398379"/>
            <a:ext cx="1668308" cy="115553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2861" y="3256859"/>
            <a:ext cx="8336132" cy="14660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222907" y="128985"/>
            <a:ext cx="8813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b="1"/>
              <a:t>Watch these videos about Abstraction and Data Modeling</a:t>
            </a:r>
            <a:endParaRPr lang="en-SG" sz="2800"/>
          </a:p>
        </p:txBody>
      </p:sp>
      <p:sp>
        <p:nvSpPr>
          <p:cNvPr id="2" name="Rectangle 1">
            <a:hlinkClick r:id="rId2"/>
            <a:extLst>
              <a:ext uri="{FF2B5EF4-FFF2-40B4-BE49-F238E27FC236}">
                <a16:creationId xmlns:a16="http://schemas.microsoft.com/office/drawing/2014/main" id="{68C105A9-D58C-EAD5-3C9F-F46D2740ACBA}"/>
              </a:ext>
            </a:extLst>
          </p:cNvPr>
          <p:cNvSpPr/>
          <p:nvPr/>
        </p:nvSpPr>
        <p:spPr>
          <a:xfrm>
            <a:off x="3369075" y="2271686"/>
            <a:ext cx="802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/>
              <a:t>(2:28)</a:t>
            </a: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7987FAD3-F83A-5972-72F0-8365C412CC59}"/>
              </a:ext>
            </a:extLst>
          </p:cNvPr>
          <p:cNvSpPr/>
          <p:nvPr/>
        </p:nvSpPr>
        <p:spPr>
          <a:xfrm>
            <a:off x="3369075" y="3938728"/>
            <a:ext cx="802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/>
              <a:t>(2:10)</a:t>
            </a:r>
          </a:p>
        </p:txBody>
      </p:sp>
    </p:spTree>
    <p:extLst>
      <p:ext uri="{BB962C8B-B14F-4D97-AF65-F5344CB8AC3E}">
        <p14:creationId xmlns:p14="http://schemas.microsoft.com/office/powerpoint/2010/main" val="288443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081438" y="352981"/>
            <a:ext cx="1957780" cy="1029822"/>
            <a:chOff x="2255604" y="1154739"/>
            <a:chExt cx="1957780" cy="1029822"/>
          </a:xfrm>
        </p:grpSpPr>
        <p:sp>
          <p:nvSpPr>
            <p:cNvPr id="5" name="TextBox 4"/>
            <p:cNvSpPr txBox="1"/>
            <p:nvPr/>
          </p:nvSpPr>
          <p:spPr>
            <a:xfrm>
              <a:off x="2255604" y="1154739"/>
              <a:ext cx="1957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/>
                <a:t>class keyword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239553" y="1651901"/>
              <a:ext cx="0" cy="532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039218" y="352981"/>
            <a:ext cx="1579278" cy="1029822"/>
            <a:chOff x="4347780" y="1154739"/>
            <a:chExt cx="1579278" cy="1029822"/>
          </a:xfrm>
        </p:grpSpPr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 flipH="1">
              <a:off x="4970209" y="1651901"/>
              <a:ext cx="215406" cy="532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347780" y="1154739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/>
                <a:t>class name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525531" y="1921289"/>
            <a:ext cx="1651247" cy="1118586"/>
            <a:chOff x="6498898" y="2723047"/>
            <a:chExt cx="1651247" cy="1118586"/>
          </a:xfrm>
        </p:grpSpPr>
        <p:sp>
          <p:nvSpPr>
            <p:cNvPr id="14" name="Right Bracket 13"/>
            <p:cNvSpPr/>
            <p:nvPr/>
          </p:nvSpPr>
          <p:spPr>
            <a:xfrm>
              <a:off x="6498898" y="2723047"/>
              <a:ext cx="142042" cy="1118586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29947" y="2899981"/>
              <a:ext cx="14201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/>
                <a:t>body of the class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1140" y="1382803"/>
            <a:ext cx="5765384" cy="4095021"/>
            <a:chOff x="644507" y="2184561"/>
            <a:chExt cx="5765384" cy="4095021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2557445" y="4449953"/>
              <a:ext cx="455267" cy="74383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557445" y="2184561"/>
              <a:ext cx="3852446" cy="2265392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507" y="5263919"/>
              <a:ext cx="25288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>
                  <a:solidFill>
                    <a:srgbClr val="C00000"/>
                  </a:solidFill>
                </a:rPr>
                <a:t>The class defines a template for creating </a:t>
              </a:r>
              <a:r>
                <a:rPr lang="en-SG" sz="2000" b="1">
                  <a:solidFill>
                    <a:srgbClr val="C00000"/>
                  </a:solidFill>
                  <a:latin typeface="Consolas" panose="020B0609020204030204" pitchFamily="49" charset="0"/>
                </a:rPr>
                <a:t>HighScore</a:t>
              </a:r>
              <a:r>
                <a:rPr lang="en-SG" sz="2000" b="1">
                  <a:solidFill>
                    <a:srgbClr val="C00000"/>
                  </a:solidFill>
                </a:rPr>
                <a:t> objects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791959" y="4462161"/>
            <a:ext cx="1047209" cy="1087498"/>
            <a:chOff x="3596699" y="5443521"/>
            <a:chExt cx="1047209" cy="1087498"/>
          </a:xfrm>
        </p:grpSpPr>
        <p:sp>
          <p:nvSpPr>
            <p:cNvPr id="34" name="Rectangle 33"/>
            <p:cNvSpPr/>
            <p:nvPr/>
          </p:nvSpPr>
          <p:spPr>
            <a:xfrm>
              <a:off x="3596700" y="5443521"/>
              <a:ext cx="1046321" cy="539310"/>
            </a:xfrm>
            <a:prstGeom prst="rect">
              <a:avLst/>
            </a:prstGeom>
            <a:solidFill>
              <a:srgbClr val="09257D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/>
                <a:t>CNT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96700" y="5991709"/>
              <a:ext cx="1046321" cy="539310"/>
            </a:xfrm>
            <a:prstGeom prst="rect">
              <a:avLst/>
            </a:prstGeom>
            <a:solidFill>
              <a:srgbClr val="09257D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/>
                <a:t>191880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96699" y="5443521"/>
              <a:ext cx="1047209" cy="108749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262540" y="4471042"/>
            <a:ext cx="1047209" cy="1087498"/>
            <a:chOff x="3596699" y="5443521"/>
            <a:chExt cx="1047209" cy="1087498"/>
          </a:xfrm>
        </p:grpSpPr>
        <p:sp>
          <p:nvSpPr>
            <p:cNvPr id="38" name="Rectangle 37"/>
            <p:cNvSpPr/>
            <p:nvPr/>
          </p:nvSpPr>
          <p:spPr>
            <a:xfrm>
              <a:off x="3596700" y="5443521"/>
              <a:ext cx="1046321" cy="539310"/>
            </a:xfrm>
            <a:prstGeom prst="rect">
              <a:avLst/>
            </a:prstGeom>
            <a:solidFill>
              <a:srgbClr val="09257D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/>
                <a:t>JES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96700" y="5991709"/>
              <a:ext cx="1046321" cy="539310"/>
            </a:xfrm>
            <a:prstGeom prst="rect">
              <a:avLst/>
            </a:prstGeom>
            <a:solidFill>
              <a:srgbClr val="09257D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/>
                <a:t>151840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96699" y="5443521"/>
              <a:ext cx="1047209" cy="108749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199960" y="4450680"/>
            <a:ext cx="2221662" cy="1087498"/>
            <a:chOff x="3199960" y="4805800"/>
            <a:chExt cx="2221662" cy="1087498"/>
          </a:xfrm>
        </p:grpSpPr>
        <p:grpSp>
          <p:nvGrpSpPr>
            <p:cNvPr id="32" name="Group 31"/>
            <p:cNvGrpSpPr/>
            <p:nvPr/>
          </p:nvGrpSpPr>
          <p:grpSpPr>
            <a:xfrm>
              <a:off x="4374413" y="4805800"/>
              <a:ext cx="1047209" cy="1087498"/>
              <a:chOff x="3596699" y="5443521"/>
              <a:chExt cx="1047209" cy="108749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3596700" y="5443521"/>
                <a:ext cx="1046321" cy="539310"/>
              </a:xfrm>
              <a:prstGeom prst="rect">
                <a:avLst/>
              </a:prstGeom>
              <a:solidFill>
                <a:srgbClr val="09257D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b="1"/>
                  <a:t>KDR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596700" y="5991709"/>
                <a:ext cx="1046321" cy="539310"/>
              </a:xfrm>
              <a:prstGeom prst="rect">
                <a:avLst/>
              </a:prstGeom>
              <a:solidFill>
                <a:srgbClr val="09257D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b="1"/>
                  <a:t>251110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596699" y="5443521"/>
                <a:ext cx="1047209" cy="1087498"/>
              </a:xfrm>
              <a:prstGeom prst="rect">
                <a:avLst/>
              </a:pr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45" name="Straight Arrow Connector 44"/>
            <p:cNvCxnSpPr/>
            <p:nvPr/>
          </p:nvCxnSpPr>
          <p:spPr>
            <a:xfrm>
              <a:off x="3199960" y="5337364"/>
              <a:ext cx="906324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4EE0F3-E24B-FB76-8BDA-AE4163406802}"/>
              </a:ext>
            </a:extLst>
          </p:cNvPr>
          <p:cNvSpPr txBox="1"/>
          <p:nvPr/>
        </p:nvSpPr>
        <p:spPr>
          <a:xfrm>
            <a:off x="2618470" y="1401426"/>
            <a:ext cx="3856501" cy="224676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class HighScore </a:t>
            </a:r>
          </a:p>
          <a:p>
            <a:r>
              <a:rPr lang="en-US" sz="2800">
                <a:solidFill>
                  <a:schemeClr val="bg1"/>
                </a:solidFill>
              </a:rPr>
              <a:t>{</a:t>
            </a:r>
          </a:p>
          <a:p>
            <a:r>
              <a:rPr lang="en-US" sz="2800">
                <a:solidFill>
                  <a:schemeClr val="bg1"/>
                </a:solidFill>
              </a:rPr>
              <a:t>    public string Name;</a:t>
            </a:r>
          </a:p>
          <a:p>
            <a:r>
              <a:rPr lang="en-US" sz="2800">
                <a:solidFill>
                  <a:schemeClr val="bg1"/>
                </a:solidFill>
              </a:rPr>
              <a:t>    public int Score;</a:t>
            </a:r>
          </a:p>
          <a:p>
            <a:r>
              <a:rPr lang="en-US" sz="2800">
                <a:solidFill>
                  <a:schemeClr val="bg1"/>
                </a:solidFill>
              </a:rPr>
              <a:t>}</a:t>
            </a:r>
            <a:endParaRPr lang="en-S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25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5925309" y="4151011"/>
            <a:ext cx="1047209" cy="1087498"/>
            <a:chOff x="3596699" y="5443521"/>
            <a:chExt cx="1047209" cy="1087498"/>
          </a:xfrm>
        </p:grpSpPr>
        <p:sp>
          <p:nvSpPr>
            <p:cNvPr id="43" name="Rectangle 42"/>
            <p:cNvSpPr/>
            <p:nvPr/>
          </p:nvSpPr>
          <p:spPr>
            <a:xfrm>
              <a:off x="3596700" y="5443521"/>
              <a:ext cx="1046321" cy="539310"/>
            </a:xfrm>
            <a:prstGeom prst="rect">
              <a:avLst/>
            </a:prstGeom>
            <a:solidFill>
              <a:srgbClr val="09257D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/>
                <a:t>DLS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96700" y="5991709"/>
              <a:ext cx="1046321" cy="539310"/>
            </a:xfrm>
            <a:prstGeom prst="rect">
              <a:avLst/>
            </a:prstGeom>
            <a:solidFill>
              <a:srgbClr val="09257D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/>
                <a:t>7495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596699" y="5443521"/>
              <a:ext cx="1047209" cy="108749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395890" y="4159892"/>
            <a:ext cx="1047209" cy="1087498"/>
            <a:chOff x="3596699" y="5443521"/>
            <a:chExt cx="1047209" cy="1087498"/>
          </a:xfrm>
        </p:grpSpPr>
        <p:sp>
          <p:nvSpPr>
            <p:cNvPr id="49" name="Rectangle 48"/>
            <p:cNvSpPr/>
            <p:nvPr/>
          </p:nvSpPr>
          <p:spPr>
            <a:xfrm>
              <a:off x="3596700" y="5443521"/>
              <a:ext cx="1046321" cy="539310"/>
            </a:xfrm>
            <a:prstGeom prst="rect">
              <a:avLst/>
            </a:prstGeom>
            <a:solidFill>
              <a:srgbClr val="09257D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/>
                <a:t>SRC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96700" y="5991709"/>
              <a:ext cx="1046321" cy="539310"/>
            </a:xfrm>
            <a:prstGeom prst="rect">
              <a:avLst/>
            </a:prstGeom>
            <a:solidFill>
              <a:srgbClr val="09257D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/>
                <a:t>7330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96699" y="5443521"/>
              <a:ext cx="1047209" cy="108749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507763" y="4139530"/>
            <a:ext cx="1047209" cy="1087498"/>
            <a:chOff x="3596699" y="5443521"/>
            <a:chExt cx="1047209" cy="1087498"/>
          </a:xfrm>
        </p:grpSpPr>
        <p:sp>
          <p:nvSpPr>
            <p:cNvPr id="55" name="Rectangle 54"/>
            <p:cNvSpPr/>
            <p:nvPr/>
          </p:nvSpPr>
          <p:spPr>
            <a:xfrm>
              <a:off x="3596700" y="5443521"/>
              <a:ext cx="1046321" cy="539310"/>
            </a:xfrm>
            <a:prstGeom prst="rect">
              <a:avLst/>
            </a:prstGeom>
            <a:solidFill>
              <a:srgbClr val="09257D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/>
                <a:t>DFT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96700" y="5991709"/>
              <a:ext cx="1046321" cy="539310"/>
            </a:xfrm>
            <a:prstGeom prst="rect">
              <a:avLst/>
            </a:prstGeom>
            <a:solidFill>
              <a:srgbClr val="09257D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/>
                <a:t>7500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96699" y="5443521"/>
              <a:ext cx="1047209" cy="108749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2717428" y="1062775"/>
            <a:ext cx="3852446" cy="226539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reeform 5"/>
          <p:cNvSpPr/>
          <p:nvPr/>
        </p:nvSpPr>
        <p:spPr>
          <a:xfrm>
            <a:off x="3150858" y="3328167"/>
            <a:ext cx="1145219" cy="1335010"/>
          </a:xfrm>
          <a:custGeom>
            <a:avLst/>
            <a:gdLst>
              <a:gd name="connsiteX0" fmla="*/ 0 w 1305017"/>
              <a:gd name="connsiteY0" fmla="*/ 0 h 1588078"/>
              <a:gd name="connsiteX1" fmla="*/ 479394 w 1305017"/>
              <a:gd name="connsiteY1" fmla="*/ 1349406 h 1588078"/>
              <a:gd name="connsiteX2" fmla="*/ 1305017 w 1305017"/>
              <a:gd name="connsiteY2" fmla="*/ 1580225 h 158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5017" h="1588078">
                <a:moveTo>
                  <a:pt x="0" y="0"/>
                </a:moveTo>
                <a:cubicBezTo>
                  <a:pt x="130945" y="543017"/>
                  <a:pt x="261891" y="1086035"/>
                  <a:pt x="479394" y="1349406"/>
                </a:cubicBezTo>
                <a:cubicBezTo>
                  <a:pt x="696897" y="1612777"/>
                  <a:pt x="1000957" y="1596501"/>
                  <a:pt x="1305017" y="1580225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TextBox 59"/>
          <p:cNvSpPr txBox="1"/>
          <p:nvPr/>
        </p:nvSpPr>
        <p:spPr>
          <a:xfrm>
            <a:off x="1460952" y="404752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HighScore class </a:t>
            </a:r>
            <a:r>
              <a:rPr lang="en-SG" sz="3200" b="1">
                <a:solidFill>
                  <a:srgbClr val="0070C0"/>
                </a:solidFill>
              </a:rPr>
              <a:t>definition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128283" y="3481253"/>
            <a:ext cx="4460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HighScore class </a:t>
            </a:r>
            <a:r>
              <a:rPr lang="en-SG" sz="3200" b="1">
                <a:solidFill>
                  <a:srgbClr val="0070C0"/>
                </a:solidFill>
              </a:rPr>
              <a:t>instances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2946" y="4703641"/>
            <a:ext cx="2861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00B050"/>
                </a:solidFill>
              </a:rPr>
              <a:t>This is just a way to model the data, and then create data that follows the model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75895" y="1523144"/>
            <a:ext cx="1645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1">
                <a:solidFill>
                  <a:srgbClr val="00B050"/>
                </a:solidFill>
              </a:rPr>
              <a:t>Data </a:t>
            </a:r>
            <a:r>
              <a:rPr lang="en-SG" sz="4000" b="1" i="1">
                <a:solidFill>
                  <a:srgbClr val="00B050"/>
                </a:solidFill>
              </a:rPr>
              <a:t>Model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29681" y="5372409"/>
            <a:ext cx="3280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>
                <a:solidFill>
                  <a:srgbClr val="0070C0"/>
                </a:solidFill>
              </a:rPr>
              <a:t>Data </a:t>
            </a:r>
            <a:r>
              <a:rPr lang="en-SG" sz="4000" b="1" i="1">
                <a:solidFill>
                  <a:srgbClr val="0070C0"/>
                </a:solidFill>
              </a:rPr>
              <a:t>instances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84E59-A578-ACF6-68F7-CC5EAADE4965}"/>
              </a:ext>
            </a:extLst>
          </p:cNvPr>
          <p:cNvSpPr txBox="1"/>
          <p:nvPr/>
        </p:nvSpPr>
        <p:spPr>
          <a:xfrm>
            <a:off x="2751820" y="1090276"/>
            <a:ext cx="3856501" cy="224676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class HighScore </a:t>
            </a:r>
          </a:p>
          <a:p>
            <a:r>
              <a:rPr lang="en-US" sz="2800">
                <a:solidFill>
                  <a:schemeClr val="bg1"/>
                </a:solidFill>
              </a:rPr>
              <a:t>{</a:t>
            </a:r>
          </a:p>
          <a:p>
            <a:r>
              <a:rPr lang="en-US" sz="2800">
                <a:solidFill>
                  <a:schemeClr val="bg1"/>
                </a:solidFill>
              </a:rPr>
              <a:t>    public string Name;</a:t>
            </a:r>
          </a:p>
          <a:p>
            <a:r>
              <a:rPr lang="en-US" sz="2800">
                <a:solidFill>
                  <a:schemeClr val="bg1"/>
                </a:solidFill>
              </a:rPr>
              <a:t>    public int Score;</a:t>
            </a:r>
          </a:p>
          <a:p>
            <a:r>
              <a:rPr lang="en-US" sz="2800">
                <a:solidFill>
                  <a:schemeClr val="bg1"/>
                </a:solidFill>
              </a:rPr>
              <a:t>}</a:t>
            </a:r>
            <a:endParaRPr lang="en-SG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7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9074AE-739F-0A9B-6FC7-1885EDDC8383}"/>
              </a:ext>
            </a:extLst>
          </p:cNvPr>
          <p:cNvGrpSpPr/>
          <p:nvPr/>
        </p:nvGrpSpPr>
        <p:grpSpPr>
          <a:xfrm>
            <a:off x="4814608" y="971012"/>
            <a:ext cx="3880619" cy="4373593"/>
            <a:chOff x="5990209" y="-10784"/>
            <a:chExt cx="6094562" cy="68687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7BEB8D-42C5-8760-539F-B8EF8B187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0209" y="0"/>
              <a:ext cx="5887763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1FAF3A-2BDF-A1AD-1994-2EE3404ECBEE}"/>
                </a:ext>
              </a:extLst>
            </p:cNvPr>
            <p:cNvSpPr/>
            <p:nvPr/>
          </p:nvSpPr>
          <p:spPr>
            <a:xfrm>
              <a:off x="11877972" y="-10784"/>
              <a:ext cx="206799" cy="6858000"/>
            </a:xfrm>
            <a:prstGeom prst="rect">
              <a:avLst/>
            </a:prstGeom>
            <a:solidFill>
              <a:srgbClr val="303841"/>
            </a:solidFill>
            <a:ln>
              <a:solidFill>
                <a:srgbClr val="3038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3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E6D1617-71E5-AE00-02E3-391EEC2C0B13}"/>
              </a:ext>
            </a:extLst>
          </p:cNvPr>
          <p:cNvSpPr txBox="1"/>
          <p:nvPr/>
        </p:nvSpPr>
        <p:spPr>
          <a:xfrm>
            <a:off x="0" y="6573712"/>
            <a:ext cx="4570922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25" dirty="0">
                <a:solidFill>
                  <a:schemeClr val="bg1">
                    <a:lumMod val="75000"/>
                  </a:schemeClr>
                </a:solidFill>
              </a:rPr>
              <a:t>https://www.c-sharpcorner.com/UploadFile/ajyadav123/net-assembly-internals-part-1/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E58D1-1806-8F05-D419-21BB614D3926}"/>
              </a:ext>
            </a:extLst>
          </p:cNvPr>
          <p:cNvSpPr txBox="1"/>
          <p:nvPr/>
        </p:nvSpPr>
        <p:spPr>
          <a:xfrm>
            <a:off x="158059" y="64997"/>
            <a:ext cx="36230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/>
              <a:t>So, what is a class, then?</a:t>
            </a:r>
            <a:endParaRPr lang="en-SG" sz="2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EA950-ACE3-6638-4352-411EDD40E8AE}"/>
              </a:ext>
            </a:extLst>
          </p:cNvPr>
          <p:cNvSpPr txBox="1"/>
          <p:nvPr/>
        </p:nvSpPr>
        <p:spPr>
          <a:xfrm>
            <a:off x="2855873" y="1271832"/>
            <a:ext cx="8669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Data</a:t>
            </a:r>
            <a:endParaRPr lang="en-SG" sz="27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F6F9E-617F-D07C-CE39-25F871773FFF}"/>
              </a:ext>
            </a:extLst>
          </p:cNvPr>
          <p:cNvSpPr txBox="1"/>
          <p:nvPr/>
        </p:nvSpPr>
        <p:spPr>
          <a:xfrm>
            <a:off x="2214071" y="2010887"/>
            <a:ext cx="15268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ED7D31"/>
                </a:solidFill>
              </a:rPr>
              <a:t>Methods</a:t>
            </a:r>
            <a:endParaRPr lang="en-SG" sz="2700" b="1" dirty="0">
              <a:solidFill>
                <a:srgbClr val="ED7D3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5CA512-8AD4-4132-A9EE-CA9FA6784F2C}"/>
              </a:ext>
            </a:extLst>
          </p:cNvPr>
          <p:cNvSpPr/>
          <p:nvPr/>
        </p:nvSpPr>
        <p:spPr>
          <a:xfrm>
            <a:off x="4833053" y="1338034"/>
            <a:ext cx="3842765" cy="41854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6B37FE-9752-4141-C313-72B839423C84}"/>
              </a:ext>
            </a:extLst>
          </p:cNvPr>
          <p:cNvSpPr/>
          <p:nvPr/>
        </p:nvSpPr>
        <p:spPr>
          <a:xfrm>
            <a:off x="4833053" y="1849149"/>
            <a:ext cx="3842765" cy="323490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3866A6-5126-4039-0C5A-91EE951EB2B3}"/>
              </a:ext>
            </a:extLst>
          </p:cNvPr>
          <p:cNvCxnSpPr>
            <a:cxnSpLocks/>
          </p:cNvCxnSpPr>
          <p:nvPr/>
        </p:nvCxnSpPr>
        <p:spPr>
          <a:xfrm>
            <a:off x="3682248" y="1537763"/>
            <a:ext cx="1130092" cy="29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B272D2-E15B-AF2E-F077-47B05C7B9578}"/>
              </a:ext>
            </a:extLst>
          </p:cNvPr>
          <p:cNvCxnSpPr>
            <a:cxnSpLocks/>
          </p:cNvCxnSpPr>
          <p:nvPr/>
        </p:nvCxnSpPr>
        <p:spPr>
          <a:xfrm>
            <a:off x="3684035" y="2311960"/>
            <a:ext cx="1149018" cy="18948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03A4B4-0B8E-B671-BBC5-66003DBBBE60}"/>
              </a:ext>
            </a:extLst>
          </p:cNvPr>
          <p:cNvSpPr txBox="1"/>
          <p:nvPr/>
        </p:nvSpPr>
        <p:spPr>
          <a:xfrm>
            <a:off x="375103" y="2741102"/>
            <a:ext cx="37489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think of a class as a definition of some </a:t>
            </a:r>
            <a:r>
              <a:rPr lang="en-US" sz="2400" b="1" i="1" dirty="0"/>
              <a:t>type</a:t>
            </a:r>
            <a:r>
              <a:rPr lang="en-US" sz="2400" i="1" dirty="0"/>
              <a:t> of thing </a:t>
            </a:r>
            <a:r>
              <a:rPr lang="en-US" sz="2400" dirty="0"/>
              <a:t>in your program that has its own data, and ways to manipulate that data.</a:t>
            </a:r>
            <a:endParaRPr lang="en-SG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D5CB56-A21D-382F-DB63-8A168EEEF975}"/>
              </a:ext>
            </a:extLst>
          </p:cNvPr>
          <p:cNvSpPr txBox="1"/>
          <p:nvPr/>
        </p:nvSpPr>
        <p:spPr>
          <a:xfrm>
            <a:off x="380766" y="4825494"/>
            <a:ext cx="3853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program can create one or more of these </a:t>
            </a:r>
            <a:r>
              <a:rPr lang="en-US" sz="2400" i="1" dirty="0"/>
              <a:t>things</a:t>
            </a:r>
            <a:r>
              <a:rPr lang="en-US" sz="2400" dirty="0"/>
              <a:t>, each with its own data and values for that data.</a:t>
            </a:r>
            <a:endParaRPr lang="en-SG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1A3C0-6188-F2A1-8383-21648DFBA235}"/>
              </a:ext>
            </a:extLst>
          </p:cNvPr>
          <p:cNvSpPr txBox="1"/>
          <p:nvPr/>
        </p:nvSpPr>
        <p:spPr>
          <a:xfrm>
            <a:off x="5301039" y="449587"/>
            <a:ext cx="176059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</a:rPr>
              <a:t>Type name</a:t>
            </a:r>
            <a:endParaRPr lang="en-SG" sz="2700" b="1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D709F-E2A9-7085-17A8-AE408DCC67FA}"/>
              </a:ext>
            </a:extLst>
          </p:cNvPr>
          <p:cNvSpPr/>
          <p:nvPr/>
        </p:nvSpPr>
        <p:spPr>
          <a:xfrm>
            <a:off x="5926452" y="963116"/>
            <a:ext cx="536994" cy="254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4B795C-2B95-61C5-5767-1591E64C0783}"/>
              </a:ext>
            </a:extLst>
          </p:cNvPr>
          <p:cNvSpPr/>
          <p:nvPr/>
        </p:nvSpPr>
        <p:spPr>
          <a:xfrm>
            <a:off x="6961622" y="1537762"/>
            <a:ext cx="510149" cy="17196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8002EA-04FA-EECE-5932-CC8DAD4A6872}"/>
              </a:ext>
            </a:extLst>
          </p:cNvPr>
          <p:cNvSpPr txBox="1"/>
          <p:nvPr/>
        </p:nvSpPr>
        <p:spPr>
          <a:xfrm>
            <a:off x="6859653" y="1479581"/>
            <a:ext cx="231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85000"/>
                  </a:schemeClr>
                </a:solidFill>
              </a:rPr>
              <a:t>;</a:t>
            </a:r>
            <a:endParaRPr lang="en-SG" sz="135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6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0932" y="2743200"/>
            <a:ext cx="3605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3474297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E7DF4E-14E9-9923-BFAE-08C430B4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588" y="1432789"/>
            <a:ext cx="1526205" cy="116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BAD11F-A354-E6AA-CE63-7517379CB55B}"/>
              </a:ext>
            </a:extLst>
          </p:cNvPr>
          <p:cNvSpPr txBox="1"/>
          <p:nvPr/>
        </p:nvSpPr>
        <p:spPr>
          <a:xfrm>
            <a:off x="174685" y="112476"/>
            <a:ext cx="2943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/>
              <a:t>So, what is a </a:t>
            </a:r>
            <a:r>
              <a:rPr lang="en-US" sz="2700" i="1" dirty="0"/>
              <a:t>thing</a:t>
            </a:r>
            <a:r>
              <a:rPr lang="en-US" sz="2700" dirty="0"/>
              <a:t>?</a:t>
            </a:r>
            <a:endParaRPr lang="en-SG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4249D-7302-A91F-50AF-162BE50B54AA}"/>
              </a:ext>
            </a:extLst>
          </p:cNvPr>
          <p:cNvSpPr txBox="1"/>
          <p:nvPr/>
        </p:nvSpPr>
        <p:spPr>
          <a:xfrm>
            <a:off x="3100118" y="878859"/>
            <a:ext cx="2943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spaceship </a:t>
            </a:r>
            <a:r>
              <a:rPr lang="en-US" sz="2400"/>
              <a:t>is a </a:t>
            </a:r>
            <a:r>
              <a:rPr lang="en-US" sz="2400" i="1" dirty="0"/>
              <a:t>thing</a:t>
            </a:r>
            <a:endParaRPr lang="en-SG" sz="2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FE597-8601-D3CE-DEA5-0B29C3799950}"/>
              </a:ext>
            </a:extLst>
          </p:cNvPr>
          <p:cNvSpPr txBox="1"/>
          <p:nvPr/>
        </p:nvSpPr>
        <p:spPr>
          <a:xfrm>
            <a:off x="446778" y="1724994"/>
            <a:ext cx="152620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70C0"/>
                </a:solidFill>
              </a:rPr>
              <a:t>It has data:</a:t>
            </a:r>
            <a:endParaRPr lang="en-SG" sz="21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06E1A-9C76-7524-0478-C1793AC5F6B3}"/>
              </a:ext>
            </a:extLst>
          </p:cNvPr>
          <p:cNvSpPr txBox="1"/>
          <p:nvPr/>
        </p:nvSpPr>
        <p:spPr>
          <a:xfrm>
            <a:off x="1045515" y="2140492"/>
            <a:ext cx="205733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float xpos = 20f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float ypos = 0f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float speed = 53f</a:t>
            </a:r>
            <a:endParaRPr lang="en-SG" sz="21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9AB05C-409E-AB9D-35C5-F44994576532}"/>
              </a:ext>
            </a:extLst>
          </p:cNvPr>
          <p:cNvSpPr txBox="1"/>
          <p:nvPr/>
        </p:nvSpPr>
        <p:spPr>
          <a:xfrm>
            <a:off x="1042107" y="3707285"/>
            <a:ext cx="177435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FireThruster()</a:t>
            </a:r>
          </a:p>
          <a:p>
            <a:r>
              <a:rPr lang="en-US" sz="2100" dirty="0">
                <a:solidFill>
                  <a:srgbClr val="00B050"/>
                </a:solidFill>
              </a:rPr>
              <a:t>Turn()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FireRocket()</a:t>
            </a:r>
            <a:endParaRPr lang="en-SG" sz="2100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0333D-0A5C-8019-BF0C-0E69DAF19458}"/>
              </a:ext>
            </a:extLst>
          </p:cNvPr>
          <p:cNvSpPr txBox="1"/>
          <p:nvPr/>
        </p:nvSpPr>
        <p:spPr>
          <a:xfrm>
            <a:off x="411131" y="3247054"/>
            <a:ext cx="416086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70C0"/>
                </a:solidFill>
              </a:rPr>
              <a:t>It has methods to manipulate data:</a:t>
            </a:r>
            <a:endParaRPr lang="en-SG" sz="2100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47315D-B38F-D386-E543-02DD376C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276" y="3431310"/>
            <a:ext cx="1526205" cy="1168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E6AF04-4579-329A-2656-885ACF1C2B63}"/>
              </a:ext>
            </a:extLst>
          </p:cNvPr>
          <p:cNvSpPr txBox="1"/>
          <p:nvPr/>
        </p:nvSpPr>
        <p:spPr>
          <a:xfrm>
            <a:off x="6319709" y="3105508"/>
            <a:ext cx="205733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float xpos = 35f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float ypos = 85f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float speed = 10f</a:t>
            </a:r>
            <a:endParaRPr lang="en-SG" sz="2100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3CEEE4-32F2-E05D-7B9F-35CAA498F19E}"/>
              </a:ext>
            </a:extLst>
          </p:cNvPr>
          <p:cNvSpPr txBox="1"/>
          <p:nvPr/>
        </p:nvSpPr>
        <p:spPr>
          <a:xfrm>
            <a:off x="6340807" y="4339822"/>
            <a:ext cx="177435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FireThruster()</a:t>
            </a:r>
          </a:p>
          <a:p>
            <a:r>
              <a:rPr lang="en-US" sz="2100" dirty="0">
                <a:solidFill>
                  <a:srgbClr val="00B050"/>
                </a:solidFill>
              </a:rPr>
              <a:t>Turn()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FireRocket()</a:t>
            </a:r>
            <a:endParaRPr lang="en-SG" sz="2100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093E8-6046-2975-197A-27772CE0F4B0}"/>
              </a:ext>
            </a:extLst>
          </p:cNvPr>
          <p:cNvSpPr txBox="1"/>
          <p:nvPr/>
        </p:nvSpPr>
        <p:spPr>
          <a:xfrm>
            <a:off x="5845189" y="1857069"/>
            <a:ext cx="28876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can have one or </a:t>
            </a:r>
            <a:r>
              <a:rPr lang="en-US" sz="2400"/>
              <a:t>more spaceship type </a:t>
            </a:r>
            <a:r>
              <a:rPr lang="en-US" sz="2400" i="1" dirty="0"/>
              <a:t>things</a:t>
            </a:r>
            <a:r>
              <a:rPr lang="en-US" sz="2400" dirty="0"/>
              <a:t> in our program</a:t>
            </a:r>
            <a:endParaRPr lang="en-SG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F76F85-8DDE-0536-E333-2F4DDD17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80" y="4870736"/>
            <a:ext cx="1526205" cy="11680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EF4316-BDDE-5D92-C681-8BACA858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42" y="4870736"/>
            <a:ext cx="1526205" cy="11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9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B161C9-0434-9FAE-5187-B775ABA8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87" y="4846301"/>
            <a:ext cx="1735931" cy="1485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44249D-7302-A91F-50AF-162BE50B54AA}"/>
              </a:ext>
            </a:extLst>
          </p:cNvPr>
          <p:cNvSpPr txBox="1"/>
          <p:nvPr/>
        </p:nvSpPr>
        <p:spPr>
          <a:xfrm>
            <a:off x="2788608" y="864927"/>
            <a:ext cx="3390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 enemy robot is a </a:t>
            </a:r>
            <a:r>
              <a:rPr lang="en-US" sz="2400" i="1" dirty="0"/>
              <a:t>thing</a:t>
            </a:r>
            <a:endParaRPr lang="en-SG" sz="2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06E1A-9C76-7524-0478-C1793AC5F6B3}"/>
              </a:ext>
            </a:extLst>
          </p:cNvPr>
          <p:cNvSpPr txBox="1"/>
          <p:nvPr/>
        </p:nvSpPr>
        <p:spPr>
          <a:xfrm>
            <a:off x="846917" y="2239710"/>
            <a:ext cx="205733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float xpos = 20f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float ypos = 0f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float health = 8f</a:t>
            </a:r>
            <a:endParaRPr lang="en-SG" sz="21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9AB05C-409E-AB9D-35C5-F44994576532}"/>
              </a:ext>
            </a:extLst>
          </p:cNvPr>
          <p:cNvSpPr txBox="1"/>
          <p:nvPr/>
        </p:nvSpPr>
        <p:spPr>
          <a:xfrm>
            <a:off x="846917" y="3809385"/>
            <a:ext cx="128780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Patrol()</a:t>
            </a:r>
          </a:p>
          <a:p>
            <a:r>
              <a:rPr lang="en-US" sz="2100" dirty="0">
                <a:solidFill>
                  <a:srgbClr val="00B050"/>
                </a:solidFill>
              </a:rPr>
              <a:t>Attack()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Flee()</a:t>
            </a:r>
            <a:endParaRPr lang="en-SG" sz="21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6AF04-4579-329A-2656-885ACF1C2B63}"/>
              </a:ext>
            </a:extLst>
          </p:cNvPr>
          <p:cNvSpPr txBox="1"/>
          <p:nvPr/>
        </p:nvSpPr>
        <p:spPr>
          <a:xfrm>
            <a:off x="6719746" y="3422439"/>
            <a:ext cx="205733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float xpos = 35f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float ypos = 85f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float health = 2f</a:t>
            </a:r>
            <a:endParaRPr lang="en-SG" sz="2100" dirty="0">
              <a:solidFill>
                <a:srgbClr val="00B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A68027-5F2A-9877-4025-91216AF90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88" y="1395513"/>
            <a:ext cx="1735931" cy="1485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D39A5E-0D55-53F0-A53C-5772A1AA8D90}"/>
              </a:ext>
            </a:extLst>
          </p:cNvPr>
          <p:cNvSpPr txBox="1"/>
          <p:nvPr/>
        </p:nvSpPr>
        <p:spPr>
          <a:xfrm>
            <a:off x="6726247" y="4527422"/>
            <a:ext cx="128780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Patrol()</a:t>
            </a:r>
          </a:p>
          <a:p>
            <a:r>
              <a:rPr lang="en-US" sz="2100" dirty="0">
                <a:solidFill>
                  <a:srgbClr val="00B050"/>
                </a:solidFill>
              </a:rPr>
              <a:t>Attack()</a:t>
            </a:r>
          </a:p>
          <a:p>
            <a:r>
              <a:rPr lang="en-US" sz="2100" dirty="0">
                <a:solidFill>
                  <a:srgbClr val="00B050"/>
                </a:solidFill>
              </a:rPr>
              <a:t>Flee()</a:t>
            </a:r>
            <a:endParaRPr lang="en-SG" sz="21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98CBE-A9B6-56D1-E87E-132DC1AD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123" y="3629913"/>
            <a:ext cx="1735931" cy="148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9254B7-EEE4-AB7D-189C-EBA6E8696EFA}"/>
              </a:ext>
            </a:extLst>
          </p:cNvPr>
          <p:cNvSpPr txBox="1"/>
          <p:nvPr/>
        </p:nvSpPr>
        <p:spPr>
          <a:xfrm>
            <a:off x="5763089" y="2110705"/>
            <a:ext cx="3175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can have one or more enemy robot </a:t>
            </a:r>
            <a:r>
              <a:rPr lang="en-US" sz="2400" i="1" dirty="0"/>
              <a:t>things</a:t>
            </a:r>
            <a:r>
              <a:rPr lang="en-US" sz="2400" dirty="0"/>
              <a:t> in our program</a:t>
            </a:r>
            <a:endParaRPr lang="en-SG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407E7-3DD1-7ACB-6ADA-9B73E24A2ED3}"/>
              </a:ext>
            </a:extLst>
          </p:cNvPr>
          <p:cNvSpPr txBox="1"/>
          <p:nvPr/>
        </p:nvSpPr>
        <p:spPr>
          <a:xfrm>
            <a:off x="174685" y="112476"/>
            <a:ext cx="29437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/>
              <a:t>So, what is a </a:t>
            </a:r>
            <a:r>
              <a:rPr lang="en-US" sz="2700" i="1" dirty="0"/>
              <a:t>thing</a:t>
            </a:r>
            <a:r>
              <a:rPr lang="en-US" sz="2700" dirty="0"/>
              <a:t>?</a:t>
            </a:r>
            <a:endParaRPr lang="en-SG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3631C-1E8A-F4F4-9C6F-C1BEAFDE4F27}"/>
              </a:ext>
            </a:extLst>
          </p:cNvPr>
          <p:cNvSpPr txBox="1"/>
          <p:nvPr/>
        </p:nvSpPr>
        <p:spPr>
          <a:xfrm>
            <a:off x="446778" y="1846914"/>
            <a:ext cx="152620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70C0"/>
                </a:solidFill>
              </a:rPr>
              <a:t>It has data:</a:t>
            </a:r>
            <a:endParaRPr lang="en-SG" sz="21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3136C-7A79-50BE-33B0-B6BA54E312F8}"/>
              </a:ext>
            </a:extLst>
          </p:cNvPr>
          <p:cNvSpPr txBox="1"/>
          <p:nvPr/>
        </p:nvSpPr>
        <p:spPr>
          <a:xfrm>
            <a:off x="411131" y="3368974"/>
            <a:ext cx="416086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rgbClr val="0070C0"/>
                </a:solidFill>
              </a:rPr>
              <a:t>It has methods to manipulate data:</a:t>
            </a:r>
            <a:endParaRPr lang="en-SG" sz="2100" dirty="0">
              <a:solidFill>
                <a:srgbClr val="0070C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C7FDD1-A858-7679-AD97-B1A0C4FE8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64" y="4846301"/>
            <a:ext cx="1735931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4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537CA1-8688-0181-8B73-568CF315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326" y="4652890"/>
            <a:ext cx="1399946" cy="1198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4F68C7-2327-5BF1-A78B-04F9D985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18" y="4701671"/>
            <a:ext cx="1531770" cy="1172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D3469-F3EA-3A69-0D8D-B06E875A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22" y="4697656"/>
            <a:ext cx="1531770" cy="1172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268FE-5C7B-742B-CE7D-EB2140AB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807" y="4652889"/>
            <a:ext cx="1399946" cy="1198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F582B0-8FED-9413-5842-E81A9DBA1F72}"/>
              </a:ext>
            </a:extLst>
          </p:cNvPr>
          <p:cNvSpPr txBox="1"/>
          <p:nvPr/>
        </p:nvSpPr>
        <p:spPr>
          <a:xfrm>
            <a:off x="242672" y="170120"/>
            <a:ext cx="53046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/>
              <a:t>Of course, you know that </a:t>
            </a:r>
            <a:r>
              <a:rPr lang="en-US" sz="2700" i="1" dirty="0"/>
              <a:t>things</a:t>
            </a:r>
            <a:r>
              <a:rPr lang="en-US" sz="2700" dirty="0"/>
              <a:t> are really </a:t>
            </a:r>
            <a:r>
              <a:rPr lang="en-US" sz="2700"/>
              <a:t>called </a:t>
            </a:r>
            <a:r>
              <a:rPr lang="en-US" sz="2700" b="1" i="1"/>
              <a:t>objects – </a:t>
            </a:r>
            <a:r>
              <a:rPr lang="en-US" sz="2700"/>
              <a:t>or </a:t>
            </a:r>
            <a:r>
              <a:rPr lang="en-US" sz="2700" b="1" i="1"/>
              <a:t>instances</a:t>
            </a:r>
            <a:r>
              <a:rPr lang="en-US" sz="2700"/>
              <a:t>.</a:t>
            </a:r>
            <a:endParaRPr lang="en-SG" sz="27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61CC2-9454-D9D3-520D-6AAA8BAF3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178" y="1500024"/>
            <a:ext cx="6257831" cy="3076517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1F9924BA-4974-D25B-8308-366B2F222D27}"/>
              </a:ext>
            </a:extLst>
          </p:cNvPr>
          <p:cNvSpPr/>
          <p:nvPr/>
        </p:nvSpPr>
        <p:spPr>
          <a:xfrm>
            <a:off x="5475316" y="310342"/>
            <a:ext cx="138546" cy="696461"/>
          </a:xfrm>
          <a:prstGeom prst="rightBrace">
            <a:avLst>
              <a:gd name="adj1" fmla="val 52333"/>
              <a:gd name="adj2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34AA4-EB3D-0B85-F4FF-FC6DFDF11486}"/>
              </a:ext>
            </a:extLst>
          </p:cNvPr>
          <p:cNvSpPr txBox="1"/>
          <p:nvPr/>
        </p:nvSpPr>
        <p:spPr>
          <a:xfrm>
            <a:off x="5680364" y="483375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F0"/>
                </a:solidFill>
              </a:rPr>
              <a:t>We’ll look at this later</a:t>
            </a:r>
            <a:endParaRPr lang="en-SG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246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9CA3D7D-B7BD-A039-B4B6-CDDD1E993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048"/>
            <a:ext cx="9144000" cy="6089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3D95A-36FD-013D-9702-3DC90A64CD97}"/>
              </a:ext>
            </a:extLst>
          </p:cNvPr>
          <p:cNvSpPr txBox="1"/>
          <p:nvPr/>
        </p:nvSpPr>
        <p:spPr>
          <a:xfrm>
            <a:off x="77584" y="116134"/>
            <a:ext cx="419515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F0"/>
                </a:solidFill>
              </a:rPr>
              <a:t>How to manage the platforms?</a:t>
            </a:r>
            <a:endParaRPr lang="en-SG" sz="2400" b="1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3C90D-5AD8-971D-CEC0-B7AB235B6D83}"/>
              </a:ext>
            </a:extLst>
          </p:cNvPr>
          <p:cNvSpPr txBox="1"/>
          <p:nvPr/>
        </p:nvSpPr>
        <p:spPr>
          <a:xfrm>
            <a:off x="77584" y="646140"/>
            <a:ext cx="4195158" cy="13542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900" b="1">
                <a:solidFill>
                  <a:srgbClr val="00B0F0"/>
                </a:solidFill>
              </a:rPr>
              <a:t>For each platform, we must know:</a:t>
            </a:r>
          </a:p>
          <a:p>
            <a:endParaRPr lang="en-US" sz="600" b="1">
              <a:solidFill>
                <a:srgbClr val="00B0F0"/>
              </a:solidFill>
            </a:endParaRP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rgbClr val="00B0F0"/>
                </a:solidFill>
              </a:rPr>
              <a:t>  Transform (position)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rgbClr val="00B0F0"/>
                </a:solidFill>
              </a:rPr>
              <a:t>  Platform type (e.g. “monster”, “tree”)</a:t>
            </a:r>
            <a:endParaRPr lang="en-SG" sz="1900" b="1">
              <a:solidFill>
                <a:srgbClr val="00B0F0"/>
              </a:solidFill>
            </a:endParaRP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rgbClr val="00B0F0"/>
                </a:solidFill>
              </a:rPr>
              <a:t>  Monster (which monster is on it)</a:t>
            </a:r>
            <a:endParaRPr lang="en-SG" sz="1900" b="1">
              <a:solidFill>
                <a:srgbClr val="00B0F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CCDF70-5B61-2F6F-EBDB-9F3511B95DA0}"/>
              </a:ext>
            </a:extLst>
          </p:cNvPr>
          <p:cNvSpPr txBox="1"/>
          <p:nvPr/>
        </p:nvSpPr>
        <p:spPr>
          <a:xfrm rot="21417530">
            <a:off x="6949786" y="271549"/>
            <a:ext cx="1473160" cy="523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/>
              <a:t>Exercise!</a:t>
            </a:r>
            <a:endParaRPr lang="en-SG" sz="2800"/>
          </a:p>
        </p:txBody>
      </p:sp>
    </p:spTree>
    <p:extLst>
      <p:ext uri="{BB962C8B-B14F-4D97-AF65-F5344CB8AC3E}">
        <p14:creationId xmlns:p14="http://schemas.microsoft.com/office/powerpoint/2010/main" val="265391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C3757B-A805-0B5B-9D15-0F84C35E0221}"/>
              </a:ext>
            </a:extLst>
          </p:cNvPr>
          <p:cNvSpPr txBox="1"/>
          <p:nvPr/>
        </p:nvSpPr>
        <p:spPr>
          <a:xfrm>
            <a:off x="38791" y="720612"/>
            <a:ext cx="907195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SG" sz="1400" b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PlatformsManager</a:t>
            </a:r>
            <a:endParaRPr lang="en-SG" sz="1400" b="1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Transform[] transforms;</a:t>
            </a:r>
          </a:p>
          <a:p>
            <a:r>
              <a:rPr lang="nb-NO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nb-NO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nb-NO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nb-NO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types;             </a:t>
            </a:r>
            <a:r>
              <a:rPr lang="nb-NO" sz="1400" b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"static", "monster"</a:t>
            </a:r>
            <a:endParaRPr lang="nb-NO" sz="1400" b="1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GameObject[] monsters;      </a:t>
            </a:r>
            <a:r>
              <a:rPr lang="en-US" sz="1400" b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must match length; null if no monster</a:t>
            </a:r>
            <a:endParaRPr lang="en-US" sz="1400" b="1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SG" sz="1400" b="1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PlatformsManager</a:t>
            </a:r>
            <a:r>
              <a:rPr lang="en-US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(Transform[] transforms, </a:t>
            </a:r>
            <a:r>
              <a:rPr lang="en-US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types, GameObject[] monsters)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.transforms = transforms;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.types = types;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.monsters = monsters;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SG" sz="1400" b="1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Initialise()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transforms.Length; i++)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(types[i] == </a:t>
            </a:r>
            <a:r>
              <a:rPr lang="en-SG" sz="1400" b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"monster"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monsters[i] !=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monsters[i].transform.position = transforms[i].position + Vector3.up;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endParaRPr lang="en-SG" sz="1400" b="1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400" b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other platform types handled here...</a:t>
            </a:r>
            <a:endParaRPr lang="en-US" sz="1400" b="1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SG" sz="1400" b="1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0C856-7BD9-0321-B4BB-0843751EC2AA}"/>
              </a:ext>
            </a:extLst>
          </p:cNvPr>
          <p:cNvSpPr txBox="1"/>
          <p:nvPr/>
        </p:nvSpPr>
        <p:spPr>
          <a:xfrm rot="21417530">
            <a:off x="6766561" y="271549"/>
            <a:ext cx="1839606" cy="523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/>
              <a:t>Problems?!</a:t>
            </a:r>
            <a:endParaRPr lang="en-SG" sz="2800"/>
          </a:p>
        </p:txBody>
      </p:sp>
    </p:spTree>
    <p:extLst>
      <p:ext uri="{BB962C8B-B14F-4D97-AF65-F5344CB8AC3E}">
        <p14:creationId xmlns:p14="http://schemas.microsoft.com/office/powerpoint/2010/main" val="402968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81BEAB-2380-8A6F-B42B-50CE625E7D9A}"/>
              </a:ext>
            </a:extLst>
          </p:cNvPr>
          <p:cNvSpPr/>
          <p:nvPr/>
        </p:nvSpPr>
        <p:spPr>
          <a:xfrm>
            <a:off x="714894" y="3186661"/>
            <a:ext cx="7154872" cy="1557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2EED3-03A8-A44C-3FB7-A280DA062091}"/>
              </a:ext>
            </a:extLst>
          </p:cNvPr>
          <p:cNvSpPr txBox="1"/>
          <p:nvPr/>
        </p:nvSpPr>
        <p:spPr>
          <a:xfrm>
            <a:off x="587433" y="872636"/>
            <a:ext cx="7260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Relies on array index synchronization.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E59A6-431A-CDCF-7E48-E7B88B1AD7D0}"/>
              </a:ext>
            </a:extLst>
          </p:cNvPr>
          <p:cNvSpPr txBox="1"/>
          <p:nvPr/>
        </p:nvSpPr>
        <p:spPr>
          <a:xfrm>
            <a:off x="781397" y="4892923"/>
            <a:ext cx="7791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If you change order or mismatch arrays, things break silently.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6C3B8-1B8F-CBC7-025F-69CC759CE8BD}"/>
              </a:ext>
            </a:extLst>
          </p:cNvPr>
          <p:cNvSpPr txBox="1"/>
          <p:nvPr/>
        </p:nvSpPr>
        <p:spPr>
          <a:xfrm>
            <a:off x="748146" y="5419117"/>
            <a:ext cx="7791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You must check types[i] and monsters[i] </a:t>
            </a:r>
            <a:r>
              <a:rPr lang="en-US" sz="2400">
                <a:sym typeface="Wingdings" panose="05000000000000000000" pitchFamily="2" charset="2"/>
              </a:rPr>
              <a:t></a:t>
            </a:r>
            <a:r>
              <a:rPr lang="en-US" sz="2400"/>
              <a:t> unnecessary coupling.</a:t>
            </a:r>
            <a:endParaRPr lang="en-SG" sz="240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9043D7-9735-7CBC-2CC3-DDAE20950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788185"/>
              </p:ext>
            </p:extLst>
          </p:nvPr>
        </p:nvGraphicFramePr>
        <p:xfrm>
          <a:off x="1773766" y="1451014"/>
          <a:ext cx="6096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3024854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762640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566857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74656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605890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53321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46636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8077911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69390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9357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t1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t2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t3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t4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t5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t6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t7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t8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t9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t10</a:t>
                      </a:r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4899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9AD15A0-0885-7A01-8566-1BAD6D3D2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369095"/>
              </p:ext>
            </p:extLst>
          </p:nvPr>
        </p:nvGraphicFramePr>
        <p:xfrm>
          <a:off x="1773766" y="2558810"/>
          <a:ext cx="6096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3024854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762640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566857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74656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605890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53321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46636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8077911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69390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9357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m1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m2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C00000"/>
                          </a:solidFill>
                        </a:rPr>
                        <a:t>null</a:t>
                      </a:r>
                      <a:endParaRPr lang="en-SG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m3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C00000"/>
                          </a:solidFill>
                        </a:rPr>
                        <a:t>null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C00000"/>
                          </a:solidFill>
                        </a:rPr>
                        <a:t>null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m4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m5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C00000"/>
                          </a:solidFill>
                        </a:rPr>
                        <a:t>null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m6</a:t>
                      </a:r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4899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698BA3-EFB0-C1D6-5862-B5F4130B60F0}"/>
              </a:ext>
            </a:extLst>
          </p:cNvPr>
          <p:cNvSpPr txBox="1"/>
          <p:nvPr/>
        </p:nvSpPr>
        <p:spPr>
          <a:xfrm>
            <a:off x="511611" y="1432584"/>
            <a:ext cx="12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transforms</a:t>
            </a:r>
            <a:endParaRPr lang="en-SG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A276E-0358-92BF-DED9-5E8625618392}"/>
              </a:ext>
            </a:extLst>
          </p:cNvPr>
          <p:cNvSpPr txBox="1"/>
          <p:nvPr/>
        </p:nvSpPr>
        <p:spPr>
          <a:xfrm>
            <a:off x="663256" y="2542586"/>
            <a:ext cx="107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monsters</a:t>
            </a:r>
            <a:endParaRPr lang="en-SG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542698-935A-84DF-F8FB-838ACC9E3211}"/>
              </a:ext>
            </a:extLst>
          </p:cNvPr>
          <p:cNvSpPr txBox="1"/>
          <p:nvPr/>
        </p:nvSpPr>
        <p:spPr>
          <a:xfrm>
            <a:off x="908859" y="3203287"/>
            <a:ext cx="68219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SG" sz="1800" b="1">
                <a:solidFill>
                  <a:srgbClr val="000000"/>
                </a:solidFill>
                <a:latin typeface="Consolas" panose="020B0609020204030204" pitchFamily="49" charset="0"/>
              </a:rPr>
              <a:t> (types[i] == </a:t>
            </a:r>
            <a:r>
              <a:rPr lang="en-SG" sz="1800" b="1">
                <a:solidFill>
                  <a:srgbClr val="A31515"/>
                </a:solidFill>
                <a:latin typeface="Consolas" panose="020B0609020204030204" pitchFamily="49" charset="0"/>
              </a:rPr>
              <a:t>"monster"</a:t>
            </a:r>
            <a:r>
              <a:rPr lang="en-SG" sz="1800" b="1">
                <a:solidFill>
                  <a:srgbClr val="000000"/>
                </a:solidFill>
                <a:latin typeface="Consolas" panose="020B0609020204030204" pitchFamily="49" charset="0"/>
              </a:rPr>
              <a:t> &amp;&amp; monsters[i] != </a:t>
            </a:r>
            <a:r>
              <a:rPr lang="en-SG" sz="1800" b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SG" sz="1800" b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SG" sz="1800" b="1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SG" b="1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SG" sz="1800" b="1">
                <a:solidFill>
                  <a:srgbClr val="000000"/>
                </a:solidFill>
                <a:latin typeface="Consolas" panose="020B0609020204030204" pitchFamily="49" charset="0"/>
              </a:rPr>
              <a:t>monsters[i].transform.position = </a:t>
            </a:r>
            <a:r>
              <a:rPr lang="en-SG" b="1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SG" sz="1800" b="1">
                <a:solidFill>
                  <a:srgbClr val="000000"/>
                </a:solidFill>
                <a:latin typeface="Consolas" panose="020B0609020204030204" pitchFamily="49" charset="0"/>
              </a:rPr>
              <a:t>    		 transforms[i].position + Vector3.up;</a:t>
            </a:r>
          </a:p>
          <a:p>
            <a:r>
              <a:rPr lang="en-SG" sz="1800" b="1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EC327-69AE-F789-D0D0-A6F6313C4DEE}"/>
              </a:ext>
            </a:extLst>
          </p:cNvPr>
          <p:cNvSpPr txBox="1"/>
          <p:nvPr/>
        </p:nvSpPr>
        <p:spPr>
          <a:xfrm>
            <a:off x="155172" y="62725"/>
            <a:ext cx="18675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/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0DEB5-A716-74CF-AAD5-2D4F3EEAF3AE}"/>
              </a:ext>
            </a:extLst>
          </p:cNvPr>
          <p:cNvSpPr/>
          <p:nvPr/>
        </p:nvSpPr>
        <p:spPr>
          <a:xfrm>
            <a:off x="4200699" y="3186661"/>
            <a:ext cx="2998123" cy="370840"/>
          </a:xfrm>
          <a:prstGeom prst="rect">
            <a:avLst/>
          </a:prstGeom>
          <a:solidFill>
            <a:srgbClr val="C00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B0302-A452-F5DB-6FCC-8680E6250B5A}"/>
              </a:ext>
            </a:extLst>
          </p:cNvPr>
          <p:cNvSpPr/>
          <p:nvPr/>
        </p:nvSpPr>
        <p:spPr>
          <a:xfrm>
            <a:off x="1474123" y="3197745"/>
            <a:ext cx="2654532" cy="370840"/>
          </a:xfrm>
          <a:prstGeom prst="rect">
            <a:avLst/>
          </a:prstGeom>
          <a:solidFill>
            <a:srgbClr val="C00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B57F06D-2037-29AB-60BB-99538D1F2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846895"/>
              </p:ext>
            </p:extLst>
          </p:nvPr>
        </p:nvGraphicFramePr>
        <p:xfrm>
          <a:off x="1773766" y="1991611"/>
          <a:ext cx="6096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3024854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7626405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566857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74656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605890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533211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46636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8077911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69390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9357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/>
                        <a:t>“m”</a:t>
                      </a:r>
                      <a:endParaRPr lang="en-SG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“m”</a:t>
                      </a:r>
                      <a:endParaRPr lang="en-SG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“tr”</a:t>
                      </a:r>
                      <a:endParaRPr lang="en-SG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“m”</a:t>
                      </a:r>
                      <a:endParaRPr lang="en-SG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“tr”</a:t>
                      </a:r>
                      <a:endParaRPr lang="en-SG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“tr”</a:t>
                      </a:r>
                      <a:endParaRPr lang="en-SG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“m”</a:t>
                      </a:r>
                      <a:endParaRPr lang="en-SG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“m”</a:t>
                      </a:r>
                      <a:endParaRPr lang="en-SG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“tr”</a:t>
                      </a:r>
                      <a:endParaRPr lang="en-SG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>
                          <a:solidFill>
                            <a:schemeClr val="tx1"/>
                          </a:solidFill>
                        </a:rPr>
                        <a:t>“m”</a:t>
                      </a:r>
                      <a:endParaRPr lang="en-SG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48996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A771C2D-C1FB-5C4F-1EE2-5E0B77BD6735}"/>
              </a:ext>
            </a:extLst>
          </p:cNvPr>
          <p:cNvSpPr txBox="1"/>
          <p:nvPr/>
        </p:nvSpPr>
        <p:spPr>
          <a:xfrm>
            <a:off x="1030151" y="197538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types</a:t>
            </a:r>
            <a:endParaRPr lang="en-SG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94EA18-36DB-2E08-E1E7-0F680389DD21}"/>
              </a:ext>
            </a:extLst>
          </p:cNvPr>
          <p:cNvSpPr txBox="1"/>
          <p:nvPr/>
        </p:nvSpPr>
        <p:spPr>
          <a:xfrm>
            <a:off x="7265324" y="73737"/>
            <a:ext cx="1787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>
                <a:solidFill>
                  <a:schemeClr val="tx1"/>
                </a:solidFill>
              </a:rPr>
              <a:t>“m” : “monster”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“tr” : “tree”</a:t>
            </a:r>
            <a:endParaRPr lang="en-SG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15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C3757B-A805-0B5B-9D15-0F84C35E0221}"/>
              </a:ext>
            </a:extLst>
          </p:cNvPr>
          <p:cNvSpPr txBox="1"/>
          <p:nvPr/>
        </p:nvSpPr>
        <p:spPr>
          <a:xfrm>
            <a:off x="60959" y="1019871"/>
            <a:ext cx="8606445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1400" b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Platform</a:t>
            </a:r>
            <a:endParaRPr lang="en-SG" sz="1400" b="1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1400" b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Transform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transform;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type;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1400" b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GameObject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monster;</a:t>
            </a:r>
          </a:p>
          <a:p>
            <a:endParaRPr lang="en-SG" sz="1400" b="1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1400" b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Platform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SG" sz="1400" b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Transform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transform,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type, </a:t>
            </a:r>
            <a:r>
              <a:rPr lang="en-SG" sz="1400" b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GameObject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monster =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.transform = transform;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.type = type;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this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.monster = monster;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endParaRPr lang="en-SG" sz="1400" b="1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Initialise()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SG" sz="1400" b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(type == </a:t>
            </a:r>
            <a:r>
              <a:rPr lang="en-SG" sz="1400" b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"monster"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monster.transform.position = transform.position + </a:t>
            </a:r>
            <a:r>
              <a:rPr lang="en-SG" sz="1400" b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Vector3</a:t>
            </a:r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.up * 1f;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</a:t>
            </a:r>
          </a:p>
          <a:p>
            <a:endParaRPr lang="en-SG" sz="1400" b="1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400" b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Other platform setup can be added here</a:t>
            </a:r>
            <a:endParaRPr lang="en-US" sz="1400" b="1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SG" sz="1400" b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SG" sz="1100" b="1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E173E-1631-893F-B4E0-48AF98D54A2B}"/>
              </a:ext>
            </a:extLst>
          </p:cNvPr>
          <p:cNvSpPr txBox="1"/>
          <p:nvPr/>
        </p:nvSpPr>
        <p:spPr>
          <a:xfrm>
            <a:off x="155172" y="62725"/>
            <a:ext cx="53367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/>
              <a:t>Better design with abstraction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3804E-7E47-696E-8B68-C3280D706256}"/>
              </a:ext>
            </a:extLst>
          </p:cNvPr>
          <p:cNvSpPr txBox="1"/>
          <p:nvPr/>
        </p:nvSpPr>
        <p:spPr>
          <a:xfrm rot="21204473">
            <a:off x="4395562" y="3457874"/>
            <a:ext cx="2798581" cy="707886"/>
          </a:xfrm>
          <a:prstGeom prst="rect">
            <a:avLst/>
          </a:prstGeom>
          <a:solidFill>
            <a:srgbClr val="C00000">
              <a:alpha val="67059"/>
            </a:srgb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Details are hidden inside the Platform class</a:t>
            </a:r>
            <a:endParaRPr lang="en-SG" sz="2000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ACDC6-1772-F4D6-C7EA-5B3E8977D072}"/>
              </a:ext>
            </a:extLst>
          </p:cNvPr>
          <p:cNvSpPr/>
          <p:nvPr/>
        </p:nvSpPr>
        <p:spPr>
          <a:xfrm>
            <a:off x="881150" y="4184188"/>
            <a:ext cx="7608915" cy="1485091"/>
          </a:xfrm>
          <a:prstGeom prst="rect">
            <a:avLst/>
          </a:prstGeom>
          <a:solidFill>
            <a:srgbClr val="C00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A2DB91-1280-F1EC-BB5D-1EC928D7EED4}"/>
              </a:ext>
            </a:extLst>
          </p:cNvPr>
          <p:cNvSpPr/>
          <p:nvPr/>
        </p:nvSpPr>
        <p:spPr>
          <a:xfrm>
            <a:off x="881150" y="2743315"/>
            <a:ext cx="3092334" cy="748029"/>
          </a:xfrm>
          <a:prstGeom prst="rect">
            <a:avLst/>
          </a:prstGeom>
          <a:solidFill>
            <a:srgbClr val="C00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A7182-E5CB-CCDE-1399-FA7F7F626D1D}"/>
              </a:ext>
            </a:extLst>
          </p:cNvPr>
          <p:cNvSpPr/>
          <p:nvPr/>
        </p:nvSpPr>
        <p:spPr>
          <a:xfrm>
            <a:off x="476596" y="1450327"/>
            <a:ext cx="3092334" cy="748029"/>
          </a:xfrm>
          <a:prstGeom prst="rect">
            <a:avLst/>
          </a:prstGeom>
          <a:solidFill>
            <a:srgbClr val="C00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63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67C77B-00CF-4BB7-C9A6-7593414DF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387" y="1844258"/>
            <a:ext cx="2066585" cy="420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47ED35-8CC9-B1C7-0E83-1AE1B27E9AB4}"/>
              </a:ext>
            </a:extLst>
          </p:cNvPr>
          <p:cNvSpPr txBox="1"/>
          <p:nvPr/>
        </p:nvSpPr>
        <p:spPr>
          <a:xfrm>
            <a:off x="155172" y="62725"/>
            <a:ext cx="53367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>
                    <a:lumMod val="75000"/>
                  </a:schemeClr>
                </a:solidFill>
              </a:rPr>
              <a:t>Better design with abstraction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D2E69-F482-260F-D21E-F54E81FE35E9}"/>
              </a:ext>
            </a:extLst>
          </p:cNvPr>
          <p:cNvSpPr txBox="1"/>
          <p:nvPr/>
        </p:nvSpPr>
        <p:spPr>
          <a:xfrm>
            <a:off x="3749463" y="956333"/>
            <a:ext cx="3876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Download the files from LMS.</a:t>
            </a:r>
            <a:endParaRPr lang="en-SG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0E25F-DCB3-9B2B-09D1-509B12F89D65}"/>
              </a:ext>
            </a:extLst>
          </p:cNvPr>
          <p:cNvSpPr/>
          <p:nvPr/>
        </p:nvSpPr>
        <p:spPr>
          <a:xfrm>
            <a:off x="1229262" y="2882582"/>
            <a:ext cx="1673629" cy="6927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1240E-8921-49DA-671F-A96E351A2900}"/>
              </a:ext>
            </a:extLst>
          </p:cNvPr>
          <p:cNvSpPr txBox="1"/>
          <p:nvPr/>
        </p:nvSpPr>
        <p:spPr>
          <a:xfrm>
            <a:off x="3355994" y="3028890"/>
            <a:ext cx="2432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Unstructured version</a:t>
            </a:r>
            <a:endParaRPr lang="en-SG" sz="2000" b="1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3D18EC-4913-68D6-A83E-791174D7B1E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2902891" y="3228945"/>
            <a:ext cx="45310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3329EB9-B380-431D-17A7-1CC5E71A64FC}"/>
              </a:ext>
            </a:extLst>
          </p:cNvPr>
          <p:cNvSpPr/>
          <p:nvPr/>
        </p:nvSpPr>
        <p:spPr>
          <a:xfrm>
            <a:off x="1229262" y="3698614"/>
            <a:ext cx="1673629" cy="23477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299AB7-77BC-BF15-C071-2F4CED98B9EC}"/>
              </a:ext>
            </a:extLst>
          </p:cNvPr>
          <p:cNvSpPr txBox="1"/>
          <p:nvPr/>
        </p:nvSpPr>
        <p:spPr>
          <a:xfrm>
            <a:off x="3355994" y="4660957"/>
            <a:ext cx="2149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Structured version</a:t>
            </a:r>
            <a:endParaRPr lang="en-SG" sz="2000" b="1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C4BDC4-497F-61EA-7CE1-6243F5C61762}"/>
              </a:ext>
            </a:extLst>
          </p:cNvPr>
          <p:cNvCxnSpPr>
            <a:endCxn id="16" idx="1"/>
          </p:cNvCxnSpPr>
          <p:nvPr/>
        </p:nvCxnSpPr>
        <p:spPr>
          <a:xfrm flipV="1">
            <a:off x="2902891" y="4861012"/>
            <a:ext cx="45310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5189872-A8A2-2CEB-3E1A-F31149F104B9}"/>
              </a:ext>
            </a:extLst>
          </p:cNvPr>
          <p:cNvSpPr txBox="1"/>
          <p:nvPr/>
        </p:nvSpPr>
        <p:spPr>
          <a:xfrm>
            <a:off x="3749463" y="1451651"/>
            <a:ext cx="450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In groups of 2 or 3, compare these different versions of how to model the platform management.</a:t>
            </a:r>
            <a:endParaRPr lang="en-SG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84EF81-326F-8B90-29B5-53177039EC51}"/>
              </a:ext>
            </a:extLst>
          </p:cNvPr>
          <p:cNvSpPr txBox="1"/>
          <p:nvPr/>
        </p:nvSpPr>
        <p:spPr>
          <a:xfrm rot="21204473">
            <a:off x="5406389" y="5567105"/>
            <a:ext cx="283276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We’ll discuss in class!</a:t>
            </a:r>
            <a:endParaRPr lang="en-SG" sz="2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181621-4732-7B05-9FA2-340B8FFDC97A}"/>
              </a:ext>
            </a:extLst>
          </p:cNvPr>
          <p:cNvSpPr txBox="1"/>
          <p:nvPr/>
        </p:nvSpPr>
        <p:spPr>
          <a:xfrm>
            <a:off x="3799339" y="3672284"/>
            <a:ext cx="3948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Why is the structured version better design?</a:t>
            </a:r>
            <a:endParaRPr lang="en-SG" sz="2400"/>
          </a:p>
        </p:txBody>
      </p:sp>
    </p:spTree>
    <p:extLst>
      <p:ext uri="{BB962C8B-B14F-4D97-AF65-F5344CB8AC3E}">
        <p14:creationId xmlns:p14="http://schemas.microsoft.com/office/powerpoint/2010/main" val="107955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0718" y="1775534"/>
            <a:ext cx="8611340" cy="550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310718" y="2325950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2627789" y="2325950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4944860" y="2325949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7261931" y="2325949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455665" y="4018603"/>
            <a:ext cx="4125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accent4"/>
                </a:solidFill>
              </a:rPr>
              <a:t>ENCAPSULATION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18000" y="3764418"/>
            <a:ext cx="3517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8234" y="3669968"/>
            <a:ext cx="3328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INHERITANCE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6038321" y="3994899"/>
            <a:ext cx="4107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POLYMORPHISM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6F63FC-7B12-01A1-9EFC-3BC5CA51F671}"/>
              </a:ext>
            </a:extLst>
          </p:cNvPr>
          <p:cNvGrpSpPr/>
          <p:nvPr/>
        </p:nvGrpSpPr>
        <p:grpSpPr>
          <a:xfrm>
            <a:off x="3299361" y="200257"/>
            <a:ext cx="2634054" cy="1600439"/>
            <a:chOff x="3299361" y="200257"/>
            <a:chExt cx="2634054" cy="1600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1B743F-E264-E846-9A89-7CC2D7591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9361" y="477257"/>
              <a:ext cx="2634054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0">
                  <a:latin typeface="Arial Black" panose="020B0A04020102020204" pitchFamily="34" charset="0"/>
                </a:rPr>
                <a:t>OOP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1935E7-EB7A-A686-E4B2-F8E3F9AC487D}"/>
                </a:ext>
              </a:extLst>
            </p:cNvPr>
            <p:cNvSpPr txBox="1"/>
            <p:nvPr/>
          </p:nvSpPr>
          <p:spPr>
            <a:xfrm>
              <a:off x="3354600" y="200257"/>
              <a:ext cx="25235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b="1"/>
                <a:t>The 4 Pillars of</a:t>
              </a:r>
              <a:endParaRPr lang="en-SG" sz="2900" b="1"/>
            </a:p>
          </p:txBody>
        </p:sp>
      </p:grpSp>
    </p:spTree>
    <p:extLst>
      <p:ext uri="{BB962C8B-B14F-4D97-AF65-F5344CB8AC3E}">
        <p14:creationId xmlns:p14="http://schemas.microsoft.com/office/powerpoint/2010/main" val="1337816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0718" y="1775534"/>
            <a:ext cx="8611340" cy="550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310718" y="2325950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22022" y="3994021"/>
            <a:ext cx="4125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accent4"/>
                </a:solidFill>
              </a:rPr>
              <a:t>ENCAPSULATION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9280" y="242630"/>
            <a:ext cx="7882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Encapsulation in programming is the process of combining elements to create a new entity for the purpose of hiding or protecting information. In OOP, encapsulation is an attribute of object design.</a:t>
            </a:r>
          </a:p>
        </p:txBody>
      </p:sp>
      <p:sp>
        <p:nvSpPr>
          <p:cNvPr id="2" name="Rectangle 1"/>
          <p:cNvSpPr/>
          <p:nvPr/>
        </p:nvSpPr>
        <p:spPr>
          <a:xfrm>
            <a:off x="3959441" y="1258293"/>
            <a:ext cx="49626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400" i="1"/>
              <a:t>https://www.thoughtco.com/definition-of-encapsulation-958068</a:t>
            </a:r>
            <a:endParaRPr lang="en-SG" sz="1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24" y="2654423"/>
            <a:ext cx="6939776" cy="35035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120900">
            <a:off x="4350365" y="2804191"/>
            <a:ext cx="390622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800" b="1"/>
              <a:t>The actual drug is hidden</a:t>
            </a:r>
          </a:p>
        </p:txBody>
      </p:sp>
      <p:sp>
        <p:nvSpPr>
          <p:cNvPr id="13" name="TextBox 12"/>
          <p:cNvSpPr txBox="1"/>
          <p:nvPr/>
        </p:nvSpPr>
        <p:spPr>
          <a:xfrm rot="21120900">
            <a:off x="3531066" y="3462015"/>
            <a:ext cx="4824337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800" b="1"/>
              <a:t>Access to the drug is controlled</a:t>
            </a:r>
          </a:p>
        </p:txBody>
      </p:sp>
      <p:sp>
        <p:nvSpPr>
          <p:cNvPr id="14" name="TextBox 13"/>
          <p:cNvSpPr txBox="1"/>
          <p:nvPr/>
        </p:nvSpPr>
        <p:spPr>
          <a:xfrm rot="21120900">
            <a:off x="6081768" y="3885062"/>
            <a:ext cx="2360798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800" b="1"/>
              <a:t>Reduces error</a:t>
            </a:r>
          </a:p>
        </p:txBody>
      </p:sp>
      <p:sp>
        <p:nvSpPr>
          <p:cNvPr id="16" name="TextBox 15"/>
          <p:cNvSpPr txBox="1"/>
          <p:nvPr/>
        </p:nvSpPr>
        <p:spPr>
          <a:xfrm rot="21120900">
            <a:off x="3490795" y="4680161"/>
            <a:ext cx="505206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800" b="1"/>
              <a:t>Different drugs can be packaged</a:t>
            </a:r>
          </a:p>
        </p:txBody>
      </p:sp>
      <p:sp>
        <p:nvSpPr>
          <p:cNvPr id="18" name="TextBox 17"/>
          <p:cNvSpPr txBox="1"/>
          <p:nvPr/>
        </p:nvSpPr>
        <p:spPr>
          <a:xfrm rot="21120900">
            <a:off x="5082955" y="5207351"/>
            <a:ext cx="355698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800" b="1"/>
              <a:t>Simpler to understand</a:t>
            </a:r>
          </a:p>
        </p:txBody>
      </p:sp>
    </p:spTree>
    <p:extLst>
      <p:ext uri="{BB962C8B-B14F-4D97-AF65-F5344CB8AC3E}">
        <p14:creationId xmlns:p14="http://schemas.microsoft.com/office/powerpoint/2010/main" val="345144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21482" y="3080552"/>
            <a:ext cx="190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/>
              <a:t>Model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3085" y="3603772"/>
            <a:ext cx="6512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/>
              <a:t>How to store the data in a meaningful way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62730" y="4512580"/>
            <a:ext cx="7722715" cy="627282"/>
            <a:chOff x="262730" y="4512580"/>
            <a:chExt cx="7722715" cy="627282"/>
          </a:xfrm>
        </p:grpSpPr>
        <p:sp>
          <p:nvSpPr>
            <p:cNvPr id="8" name="Rectangle 7"/>
            <p:cNvSpPr/>
            <p:nvPr/>
          </p:nvSpPr>
          <p:spPr>
            <a:xfrm>
              <a:off x="1189608" y="4536180"/>
              <a:ext cx="6795837" cy="603682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343705" y="4536180"/>
              <a:ext cx="0" cy="60368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497802" y="4536180"/>
              <a:ext cx="0" cy="60368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587526" y="4536180"/>
              <a:ext cx="0" cy="60368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706113" y="4536180"/>
              <a:ext cx="0" cy="60368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842455" y="4536180"/>
              <a:ext cx="0" cy="60368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194178" y="4512580"/>
              <a:ext cx="4395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solidFill>
                    <a:srgbClr val="0070C0"/>
                  </a:solidFill>
                </a:rPr>
                <a:t>…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52453" y="4571381"/>
              <a:ext cx="753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solidFill>
                    <a:srgbClr val="0070C0"/>
                  </a:solidFill>
                </a:rPr>
                <a:t>DFT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14275" y="4571381"/>
              <a:ext cx="732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solidFill>
                    <a:srgbClr val="0070C0"/>
                  </a:solidFill>
                </a:rPr>
                <a:t>DLS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50192" y="4571381"/>
              <a:ext cx="744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solidFill>
                    <a:srgbClr val="0070C0"/>
                  </a:solidFill>
                </a:rPr>
                <a:t>SRC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47476" y="4571381"/>
              <a:ext cx="8222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solidFill>
                    <a:srgbClr val="0070C0"/>
                  </a:solidFill>
                </a:rPr>
                <a:t>RDA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63495" y="4571381"/>
              <a:ext cx="8082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solidFill>
                    <a:srgbClr val="0070C0"/>
                  </a:solidFill>
                </a:rPr>
                <a:t>MJP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2730" y="4635690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0070C0"/>
                  </a:solidFill>
                </a:rPr>
                <a:t>names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2730" y="5425072"/>
            <a:ext cx="7722715" cy="627282"/>
            <a:chOff x="262730" y="5425072"/>
            <a:chExt cx="7722715" cy="627282"/>
          </a:xfrm>
        </p:grpSpPr>
        <p:sp>
          <p:nvSpPr>
            <p:cNvPr id="22" name="Rectangle 21"/>
            <p:cNvSpPr/>
            <p:nvPr/>
          </p:nvSpPr>
          <p:spPr>
            <a:xfrm>
              <a:off x="1189608" y="5448672"/>
              <a:ext cx="6795837" cy="603682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343705" y="5448672"/>
              <a:ext cx="0" cy="60368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497802" y="5448672"/>
              <a:ext cx="0" cy="60368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87526" y="5448672"/>
              <a:ext cx="0" cy="60368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706113" y="5448672"/>
              <a:ext cx="0" cy="60368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42455" y="5448672"/>
              <a:ext cx="0" cy="60368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194178" y="5425072"/>
              <a:ext cx="4395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solidFill>
                    <a:srgbClr val="0070C0"/>
                  </a:solidFill>
                </a:rPr>
                <a:t>…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50126" y="550605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</a:rPr>
                <a:t>7500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83083" y="550605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</a:rPr>
                <a:t>7495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87066" y="550605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</a:rPr>
                <a:t>7330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18514" y="550605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</a:rPr>
                <a:t>7250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54433" y="550605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</a:rPr>
                <a:t>7200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2730" y="5548182"/>
              <a:ext cx="8713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0070C0"/>
                  </a:solidFill>
                </a:rPr>
                <a:t>scores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7874CD1-49B5-21FD-52E6-8440A081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063" y="263527"/>
            <a:ext cx="3243933" cy="2732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DD035-45F1-3B70-C029-B1A142919B42}"/>
              </a:ext>
            </a:extLst>
          </p:cNvPr>
          <p:cNvSpPr txBox="1"/>
          <p:nvPr/>
        </p:nvSpPr>
        <p:spPr>
          <a:xfrm>
            <a:off x="5957059" y="513258"/>
            <a:ext cx="1993687" cy="5847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/>
              <a:t>Highscores</a:t>
            </a:r>
            <a:endParaRPr lang="en-SG" sz="3200"/>
          </a:p>
        </p:txBody>
      </p:sp>
    </p:spTree>
    <p:extLst>
      <p:ext uri="{BB962C8B-B14F-4D97-AF65-F5344CB8AC3E}">
        <p14:creationId xmlns:p14="http://schemas.microsoft.com/office/powerpoint/2010/main" val="59493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1A057D-C5ED-639D-2569-67292892BBDD}"/>
              </a:ext>
            </a:extLst>
          </p:cNvPr>
          <p:cNvSpPr txBox="1"/>
          <p:nvPr/>
        </p:nvSpPr>
        <p:spPr>
          <a:xfrm>
            <a:off x="207827" y="3473258"/>
            <a:ext cx="61956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20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HighScore</a:t>
            </a:r>
            <a:endParaRPr lang="en-SG" sz="20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Name;</a:t>
            </a: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Score;</a:t>
            </a: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SG" sz="20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SG" sz="20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HighScore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myHighScore = </a:t>
            </a:r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20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HighScore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myHighScore.Name = </a:t>
            </a:r>
            <a:r>
              <a:rPr lang="en-SG" sz="200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"Brian"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myHighScore.Score = 100;</a:t>
            </a:r>
            <a:endParaRPr lang="en-SG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4A5FE-7FA6-88DA-8EFA-2D71AD2EEE5F}"/>
              </a:ext>
            </a:extLst>
          </p:cNvPr>
          <p:cNvSpPr txBox="1"/>
          <p:nvPr/>
        </p:nvSpPr>
        <p:spPr>
          <a:xfrm>
            <a:off x="218799" y="274387"/>
            <a:ext cx="61956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20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HighScore</a:t>
            </a:r>
            <a:endParaRPr lang="en-SG" sz="20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Name;</a:t>
            </a: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Score;</a:t>
            </a: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en-SG" sz="20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SG" sz="20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HighScore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myHighScore = </a:t>
            </a:r>
            <a:r>
              <a:rPr lang="en-SG" sz="20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SG" sz="200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HighScore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myHighScore.Name = </a:t>
            </a:r>
            <a:r>
              <a:rPr lang="en-SG" sz="200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"Brian"</a:t>
            </a:r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SG" sz="2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myHighScore.Score = 100;</a:t>
            </a:r>
            <a:endParaRPr lang="en-SG" sz="20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8948">
            <a:off x="4380649" y="5894276"/>
            <a:ext cx="617940" cy="6179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14491" y="4157948"/>
            <a:ext cx="263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>
                <a:solidFill>
                  <a:srgbClr val="0070C0"/>
                </a:solidFill>
              </a:rPr>
              <a:t>The data is hidden behind a barrier – think of it as an</a:t>
            </a:r>
            <a:endParaRPr lang="en-SG" sz="2800" b="1">
              <a:solidFill>
                <a:srgbClr val="0070C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991" y="2477977"/>
            <a:ext cx="825157" cy="67544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69826" y="842196"/>
            <a:ext cx="3071924" cy="80786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2" name="Group 21"/>
          <p:cNvGrpSpPr/>
          <p:nvPr/>
        </p:nvGrpSpPr>
        <p:grpSpPr>
          <a:xfrm>
            <a:off x="824357" y="4060413"/>
            <a:ext cx="5423314" cy="807868"/>
            <a:chOff x="372862" y="3923930"/>
            <a:chExt cx="5423314" cy="807868"/>
          </a:xfrm>
        </p:grpSpPr>
        <p:sp>
          <p:nvSpPr>
            <p:cNvPr id="9" name="Rectangle 8"/>
            <p:cNvSpPr/>
            <p:nvPr/>
          </p:nvSpPr>
          <p:spPr>
            <a:xfrm>
              <a:off x="372862" y="3923930"/>
              <a:ext cx="2672179" cy="80786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2005" y="4018371"/>
              <a:ext cx="23541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C00000"/>
                  </a:solidFill>
                </a:rPr>
                <a:t>private string Name;</a:t>
              </a:r>
            </a:p>
            <a:p>
              <a:r>
                <a:rPr lang="en-SG" sz="2000" b="1">
                  <a:solidFill>
                    <a:srgbClr val="C00000"/>
                  </a:solidFill>
                </a:rPr>
                <a:t>private int Score</a:t>
              </a:r>
            </a:p>
          </p:txBody>
        </p:sp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3045041" y="4372314"/>
              <a:ext cx="396964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61639" y="4157948"/>
              <a:ext cx="719091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61639" y="4476187"/>
              <a:ext cx="719091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645150" y="5398085"/>
            <a:ext cx="2021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b="1">
                <a:solidFill>
                  <a:srgbClr val="0070C0"/>
                </a:solidFill>
              </a:rPr>
              <a:t>abstraction barrier</a:t>
            </a:r>
          </a:p>
        </p:txBody>
      </p:sp>
      <p:sp>
        <p:nvSpPr>
          <p:cNvPr id="2" name="Right Bracket 1"/>
          <p:cNvSpPr/>
          <p:nvPr/>
        </p:nvSpPr>
        <p:spPr>
          <a:xfrm>
            <a:off x="6414491" y="1855433"/>
            <a:ext cx="137229" cy="1509204"/>
          </a:xfrm>
          <a:prstGeom prst="righ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/>
          <p:cNvSpPr txBox="1"/>
          <p:nvPr/>
        </p:nvSpPr>
        <p:spPr>
          <a:xfrm>
            <a:off x="6645150" y="2148370"/>
            <a:ext cx="2095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Client code that creates and uses HighScore objects</a:t>
            </a:r>
          </a:p>
        </p:txBody>
      </p:sp>
      <p:sp>
        <p:nvSpPr>
          <p:cNvPr id="20" name="Right Bracket 19"/>
          <p:cNvSpPr/>
          <p:nvPr/>
        </p:nvSpPr>
        <p:spPr>
          <a:xfrm>
            <a:off x="6414491" y="196344"/>
            <a:ext cx="137229" cy="1509204"/>
          </a:xfrm>
          <a:prstGeom prst="righ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/>
          <p:cNvSpPr txBox="1"/>
          <p:nvPr/>
        </p:nvSpPr>
        <p:spPr>
          <a:xfrm>
            <a:off x="6682853" y="638187"/>
            <a:ext cx="2095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HighScore data type definition</a:t>
            </a:r>
          </a:p>
        </p:txBody>
      </p:sp>
    </p:spTree>
    <p:extLst>
      <p:ext uri="{BB962C8B-B14F-4D97-AF65-F5344CB8AC3E}">
        <p14:creationId xmlns:p14="http://schemas.microsoft.com/office/powerpoint/2010/main" val="289085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97856" y="4771882"/>
            <a:ext cx="4281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/>
              <a:t>Objects are like black boxes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8335" y="1789067"/>
            <a:ext cx="59899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/>
              <a:t>Objects, at the core, are a grouping of related data and operations that act on that data.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455345" y="3931594"/>
            <a:ext cx="2758472" cy="808940"/>
            <a:chOff x="4032945" y="4383081"/>
            <a:chExt cx="2758472" cy="808940"/>
          </a:xfrm>
        </p:grpSpPr>
        <p:sp>
          <p:nvSpPr>
            <p:cNvPr id="3" name="TextBox 2"/>
            <p:cNvSpPr txBox="1"/>
            <p:nvPr/>
          </p:nvSpPr>
          <p:spPr>
            <a:xfrm>
              <a:off x="4526823" y="4383081"/>
              <a:ext cx="2264594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solidFill>
                    <a:srgbClr val="FFC000"/>
                  </a:solidFill>
                </a:rPr>
                <a:t>Encapsulation</a:t>
              </a:r>
            </a:p>
          </p:txBody>
        </p:sp>
        <p:cxnSp>
          <p:nvCxnSpPr>
            <p:cNvPr id="17" name="Elbow Connector 16"/>
            <p:cNvCxnSpPr>
              <a:stCxn id="3" idx="1"/>
            </p:cNvCxnSpPr>
            <p:nvPr/>
          </p:nvCxnSpPr>
          <p:spPr>
            <a:xfrm rot="10800000" flipV="1">
              <a:off x="4032945" y="4644691"/>
              <a:ext cx="493878" cy="54733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718842" y="970271"/>
            <a:ext cx="2397733" cy="808940"/>
            <a:chOff x="5816077" y="2071791"/>
            <a:chExt cx="2397733" cy="808940"/>
          </a:xfrm>
        </p:grpSpPr>
        <p:sp>
          <p:nvSpPr>
            <p:cNvPr id="18" name="TextBox 17"/>
            <p:cNvSpPr txBox="1"/>
            <p:nvPr/>
          </p:nvSpPr>
          <p:spPr>
            <a:xfrm>
              <a:off x="6309955" y="2071791"/>
              <a:ext cx="1903855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SG" sz="2800" b="1">
                  <a:solidFill>
                    <a:srgbClr val="FFC000"/>
                  </a:solidFill>
                </a:rPr>
                <a:t>Abstraction</a:t>
              </a:r>
            </a:p>
          </p:txBody>
        </p:sp>
        <p:cxnSp>
          <p:nvCxnSpPr>
            <p:cNvPr id="19" name="Elbow Connector 18"/>
            <p:cNvCxnSpPr>
              <a:stCxn id="18" idx="1"/>
            </p:cNvCxnSpPr>
            <p:nvPr/>
          </p:nvCxnSpPr>
          <p:spPr>
            <a:xfrm rot="10800000" flipV="1">
              <a:off x="5816077" y="2333401"/>
              <a:ext cx="493878" cy="54733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BE80588-33A2-DFAD-B7E3-3116EE3F68F4}"/>
              </a:ext>
            </a:extLst>
          </p:cNvPr>
          <p:cNvSpPr/>
          <p:nvPr/>
        </p:nvSpPr>
        <p:spPr>
          <a:xfrm>
            <a:off x="1" y="6550223"/>
            <a:ext cx="386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https://www.youtube.com/watch?v=QbDfy-7cc_c</a:t>
            </a:r>
          </a:p>
        </p:txBody>
      </p:sp>
    </p:spTree>
    <p:extLst>
      <p:ext uri="{BB962C8B-B14F-4D97-AF65-F5344CB8AC3E}">
        <p14:creationId xmlns:p14="http://schemas.microsoft.com/office/powerpoint/2010/main" val="354099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1404" y="1075267"/>
            <a:ext cx="4810125" cy="222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1404" y="4056591"/>
            <a:ext cx="6867525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1404" y="5320193"/>
            <a:ext cx="4076700" cy="5143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3134" y="146899"/>
            <a:ext cx="1957780" cy="928368"/>
            <a:chOff x="2255604" y="1154739"/>
            <a:chExt cx="1957780" cy="928368"/>
          </a:xfrm>
        </p:grpSpPr>
        <p:sp>
          <p:nvSpPr>
            <p:cNvPr id="8" name="TextBox 7"/>
            <p:cNvSpPr txBox="1"/>
            <p:nvPr/>
          </p:nvSpPr>
          <p:spPr>
            <a:xfrm>
              <a:off x="2255604" y="1154739"/>
              <a:ext cx="1957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/>
                <a:t>class keyword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455735" y="1651901"/>
              <a:ext cx="0" cy="4312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85310" y="146899"/>
            <a:ext cx="1579278" cy="928368"/>
            <a:chOff x="4440914" y="1154739"/>
            <a:chExt cx="1579278" cy="92836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185615" y="1651901"/>
              <a:ext cx="0" cy="4312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440914" y="1154739"/>
              <a:ext cx="1579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/>
                <a:t>class name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94198" y="1630399"/>
            <a:ext cx="1651247" cy="1118586"/>
            <a:chOff x="6498898" y="2723047"/>
            <a:chExt cx="1651247" cy="1118586"/>
          </a:xfrm>
        </p:grpSpPr>
        <p:sp>
          <p:nvSpPr>
            <p:cNvPr id="14" name="Right Bracket 13"/>
            <p:cNvSpPr/>
            <p:nvPr/>
          </p:nvSpPr>
          <p:spPr>
            <a:xfrm>
              <a:off x="6498898" y="2723047"/>
              <a:ext cx="142042" cy="1118586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29947" y="2899981"/>
              <a:ext cx="14201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/>
                <a:t>body of the class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1574" y="3567411"/>
            <a:ext cx="676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Create a new </a:t>
            </a:r>
            <a:r>
              <a:rPr lang="en-SG" sz="2400" b="1">
                <a:latin typeface="Consolas" panose="020B0609020204030204" pitchFamily="49" charset="0"/>
              </a:rPr>
              <a:t>Character</a:t>
            </a:r>
            <a:r>
              <a:rPr lang="en-SG" sz="2400" b="1"/>
              <a:t> object called </a:t>
            </a:r>
            <a:r>
              <a:rPr lang="en-SG" sz="2400" b="1">
                <a:latin typeface="Consolas" panose="020B0609020204030204" pitchFamily="49" charset="0"/>
              </a:rPr>
              <a:t>fighter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1574" y="4833797"/>
            <a:ext cx="6947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Set the value of the </a:t>
            </a:r>
            <a:r>
              <a:rPr lang="en-SG" sz="2400" b="1">
                <a:latin typeface="Consolas" panose="020B0609020204030204" pitchFamily="49" charset="0"/>
              </a:rPr>
              <a:t>Strength</a:t>
            </a:r>
            <a:r>
              <a:rPr lang="en-SG" sz="2400" b="1"/>
              <a:t> property of </a:t>
            </a:r>
            <a:r>
              <a:rPr lang="en-SG" sz="2400" b="1">
                <a:latin typeface="Consolas" panose="020B0609020204030204" pitchFamily="49" charset="0"/>
              </a:rPr>
              <a:t>fighter </a:t>
            </a:r>
          </a:p>
        </p:txBody>
      </p:sp>
      <p:sp>
        <p:nvSpPr>
          <p:cNvPr id="18" name="TextBox 17"/>
          <p:cNvSpPr txBox="1"/>
          <p:nvPr/>
        </p:nvSpPr>
        <p:spPr>
          <a:xfrm rot="21261000">
            <a:off x="3973787" y="5680017"/>
            <a:ext cx="406815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b="1"/>
              <a:t>From this line of code only, how do you know that Strength is a public property?</a:t>
            </a:r>
            <a:endParaRPr lang="en-SG" b="1"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53A60C-B99C-B1AC-9FDC-B2E09D5EF761}"/>
              </a:ext>
            </a:extLst>
          </p:cNvPr>
          <p:cNvSpPr/>
          <p:nvPr/>
        </p:nvSpPr>
        <p:spPr>
          <a:xfrm>
            <a:off x="711200" y="1136650"/>
            <a:ext cx="1187355" cy="369823"/>
          </a:xfrm>
          <a:prstGeom prst="rect">
            <a:avLst/>
          </a:prstGeom>
          <a:solidFill>
            <a:srgbClr val="C2D4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41337-A734-B1F7-DFA5-442DE3C40675}"/>
              </a:ext>
            </a:extLst>
          </p:cNvPr>
          <p:cNvSpPr/>
          <p:nvPr/>
        </p:nvSpPr>
        <p:spPr>
          <a:xfrm>
            <a:off x="518735" y="1073164"/>
            <a:ext cx="132670" cy="2228850"/>
          </a:xfrm>
          <a:prstGeom prst="rect">
            <a:avLst/>
          </a:prstGeom>
          <a:solidFill>
            <a:srgbClr val="C2D4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82BCAA-3CDB-1A06-D223-B75AE5BAEE0D}"/>
              </a:ext>
            </a:extLst>
          </p:cNvPr>
          <p:cNvSpPr txBox="1"/>
          <p:nvPr/>
        </p:nvSpPr>
        <p:spPr>
          <a:xfrm>
            <a:off x="518735" y="1005394"/>
            <a:ext cx="1358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2E6CA4"/>
                </a:solidFill>
                <a:latin typeface="Arial Black" panose="020B0A04020102020204" pitchFamily="34" charset="0"/>
              </a:rPr>
              <a:t>class</a:t>
            </a:r>
            <a:endParaRPr lang="en-SG" sz="3200" b="1">
              <a:solidFill>
                <a:srgbClr val="2E6CA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0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154264" y="1071628"/>
            <a:ext cx="70175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/>
              <a:t>At this point, I can now </a:t>
            </a:r>
            <a:r>
              <a:rPr lang="en-SG" sz="2200" b="1">
                <a:solidFill>
                  <a:srgbClr val="0070C0"/>
                </a:solidFill>
              </a:rPr>
              <a:t>pass my fighter around</a:t>
            </a:r>
            <a:r>
              <a:rPr lang="en-SG" sz="2200" b="1"/>
              <a:t>, and it’s going to remember its strength and its agility and its charisma.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04" y="2927531"/>
            <a:ext cx="561975" cy="4857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7" y="821789"/>
            <a:ext cx="561975" cy="428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5743" y="242089"/>
            <a:ext cx="113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06:15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52750" y="2100942"/>
            <a:ext cx="675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b="1"/>
              <a:t>And it’s really easy to access that data. whenever I want to check what the fighter’s strength is, I just do: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08769" y="3049930"/>
            <a:ext cx="330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>
                <a:latin typeface="Consolas" panose="020B0609020204030204" pitchFamily="49" charset="0"/>
              </a:rPr>
              <a:t>fighter.Strength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78150" y="3729620"/>
            <a:ext cx="659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70C0"/>
                </a:solidFill>
              </a:rPr>
              <a:t>The data is grouped together, and then passed around in your code as a single object.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b="15876"/>
          <a:stretch/>
        </p:blipFill>
        <p:spPr>
          <a:xfrm>
            <a:off x="243586" y="3429182"/>
            <a:ext cx="1256353" cy="1323793"/>
          </a:xfrm>
          <a:prstGeom prst="rect">
            <a:avLst/>
          </a:prstGeom>
        </p:spPr>
      </p:pic>
      <p:cxnSp>
        <p:nvCxnSpPr>
          <p:cNvPr id="26" name="Elbow Connector 25"/>
          <p:cNvCxnSpPr>
            <a:cxnSpLocks/>
            <a:stCxn id="16" idx="1"/>
            <a:endCxn id="4" idx="0"/>
          </p:cNvCxnSpPr>
          <p:nvPr/>
        </p:nvCxnSpPr>
        <p:spPr>
          <a:xfrm rot="10800000" flipV="1">
            <a:off x="871764" y="1625626"/>
            <a:ext cx="282501" cy="1803556"/>
          </a:xfrm>
          <a:prstGeom prst="bentConnector2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5746515" y="5187404"/>
            <a:ext cx="1426581" cy="369332"/>
            <a:chOff x="6211139" y="5326604"/>
            <a:chExt cx="1426581" cy="369332"/>
          </a:xfrm>
        </p:grpSpPr>
        <p:sp>
          <p:nvSpPr>
            <p:cNvPr id="34" name="Rectangle 33"/>
            <p:cNvSpPr/>
            <p:nvPr/>
          </p:nvSpPr>
          <p:spPr>
            <a:xfrm>
              <a:off x="6566593" y="5326604"/>
              <a:ext cx="1071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Agility</a:t>
              </a:r>
            </a:p>
          </p:txBody>
        </p:sp>
        <p:cxnSp>
          <p:nvCxnSpPr>
            <p:cNvPr id="37" name="Straight Connector 36"/>
            <p:cNvCxnSpPr>
              <a:stCxn id="29" idx="6"/>
              <a:endCxn id="34" idx="1"/>
            </p:cNvCxnSpPr>
            <p:nvPr/>
          </p:nvCxnSpPr>
          <p:spPr>
            <a:xfrm>
              <a:off x="6211139" y="5511270"/>
              <a:ext cx="355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714661" y="4863540"/>
            <a:ext cx="1580146" cy="369332"/>
            <a:chOff x="6179285" y="5002740"/>
            <a:chExt cx="1580146" cy="369332"/>
          </a:xfrm>
        </p:grpSpPr>
        <p:sp>
          <p:nvSpPr>
            <p:cNvPr id="33" name="Rectangle 32"/>
            <p:cNvSpPr/>
            <p:nvPr/>
          </p:nvSpPr>
          <p:spPr>
            <a:xfrm>
              <a:off x="6561667" y="5002740"/>
              <a:ext cx="11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Strength</a:t>
              </a:r>
            </a:p>
          </p:txBody>
        </p:sp>
        <p:cxnSp>
          <p:nvCxnSpPr>
            <p:cNvPr id="40" name="Straight Connector 39"/>
            <p:cNvCxnSpPr>
              <a:endCxn id="33" idx="1"/>
            </p:cNvCxnSpPr>
            <p:nvPr/>
          </p:nvCxnSpPr>
          <p:spPr>
            <a:xfrm flipV="1">
              <a:off x="6179285" y="5187406"/>
              <a:ext cx="382382" cy="1391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5741591" y="5511269"/>
            <a:ext cx="1553216" cy="369332"/>
            <a:chOff x="6206215" y="5650469"/>
            <a:chExt cx="1553216" cy="369332"/>
          </a:xfrm>
        </p:grpSpPr>
        <p:sp>
          <p:nvSpPr>
            <p:cNvPr id="35" name="Rectangle 34"/>
            <p:cNvSpPr/>
            <p:nvPr/>
          </p:nvSpPr>
          <p:spPr>
            <a:xfrm>
              <a:off x="6561667" y="5650469"/>
              <a:ext cx="11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Charisma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 flipV="1">
              <a:off x="6206215" y="5686674"/>
              <a:ext cx="382382" cy="1391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527989" y="4762807"/>
            <a:ext cx="1218526" cy="1218526"/>
            <a:chOff x="4992613" y="4902007"/>
            <a:chExt cx="1218526" cy="1218526"/>
          </a:xfrm>
        </p:grpSpPr>
        <p:sp>
          <p:nvSpPr>
            <p:cNvPr id="29" name="Oval 28"/>
            <p:cNvSpPr/>
            <p:nvPr/>
          </p:nvSpPr>
          <p:spPr>
            <a:xfrm>
              <a:off x="4992613" y="4902007"/>
              <a:ext cx="1218526" cy="1218526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 sz="1200" b="1">
                <a:latin typeface="Consolas" panose="020B0609020204030204" pitchFamily="49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61389" y="5317342"/>
              <a:ext cx="1071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fighter</a:t>
              </a:r>
              <a:endParaRPr lang="en-SG"/>
            </a:p>
          </p:txBody>
        </p:sp>
      </p:grp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722887"/>
              </p:ext>
            </p:extLst>
          </p:nvPr>
        </p:nvGraphicFramePr>
        <p:xfrm>
          <a:off x="2506783" y="4752975"/>
          <a:ext cx="1486746" cy="1219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120400" imgH="1739520" progId="">
                  <p:embed/>
                </p:oleObj>
              </mc:Choice>
              <mc:Fallback>
                <p:oleObj r:id="rId5" imgW="2120400" imgH="1739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6783" y="4752975"/>
                        <a:ext cx="1486746" cy="1219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EF2D8F2-37DB-8658-6EC2-C6D75AD2A45A}"/>
              </a:ext>
            </a:extLst>
          </p:cNvPr>
          <p:cNvSpPr/>
          <p:nvPr/>
        </p:nvSpPr>
        <p:spPr>
          <a:xfrm>
            <a:off x="1" y="6550223"/>
            <a:ext cx="386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400">
                <a:solidFill>
                  <a:schemeClr val="bg1">
                    <a:lumMod val="65000"/>
                  </a:schemeClr>
                </a:solidFill>
              </a:rPr>
              <a:t>https://www.youtube.com/watch?v=QbDfy-7cc_c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7F8D28-0BA5-D2E1-36A8-C977C0998764}"/>
              </a:ext>
            </a:extLst>
          </p:cNvPr>
          <p:cNvCxnSpPr>
            <a:cxnSpLocks/>
          </p:cNvCxnSpPr>
          <p:nvPr/>
        </p:nvCxnSpPr>
        <p:spPr>
          <a:xfrm>
            <a:off x="3454401" y="4260959"/>
            <a:ext cx="1130130" cy="783696"/>
          </a:xfrm>
          <a:prstGeom prst="straightConnector1">
            <a:avLst/>
          </a:prstGeom>
          <a:ln w="38100">
            <a:solidFill>
              <a:srgbClr val="338D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966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6509" y="431721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Character fighter = new Fighter();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509" y="908083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fighter.Strength = 20;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6509" y="138444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fighter.Agility = 8;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6509" y="1860807"/>
            <a:ext cx="375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fighter.Charisma = 1;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043407" y="1082471"/>
            <a:ext cx="3207200" cy="1240001"/>
            <a:chOff x="5263546" y="1066878"/>
            <a:chExt cx="3151656" cy="1218526"/>
          </a:xfrm>
        </p:grpSpPr>
        <p:grpSp>
          <p:nvGrpSpPr>
            <p:cNvPr id="17" name="Group 16"/>
            <p:cNvGrpSpPr/>
            <p:nvPr/>
          </p:nvGrpSpPr>
          <p:grpSpPr>
            <a:xfrm>
              <a:off x="6482072" y="1491475"/>
              <a:ext cx="1933130" cy="369332"/>
              <a:chOff x="6211139" y="5326604"/>
              <a:chExt cx="1933130" cy="36933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566593" y="5326604"/>
                <a:ext cx="1577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Agility   8</a:t>
                </a:r>
              </a:p>
            </p:txBody>
          </p:sp>
          <p:cxnSp>
            <p:nvCxnSpPr>
              <p:cNvPr id="19" name="Straight Connector 18"/>
              <p:cNvCxnSpPr>
                <a:stCxn id="27" idx="6"/>
                <a:endCxn id="18" idx="1"/>
              </p:cNvCxnSpPr>
              <p:nvPr/>
            </p:nvCxnSpPr>
            <p:spPr>
              <a:xfrm>
                <a:off x="6211139" y="5511270"/>
                <a:ext cx="35545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6450218" y="1167611"/>
              <a:ext cx="1960058" cy="369332"/>
              <a:chOff x="6179285" y="5002740"/>
              <a:chExt cx="1960058" cy="369332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561667" y="5002740"/>
                <a:ext cx="1577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Strength 20</a:t>
                </a:r>
              </a:p>
            </p:txBody>
          </p:sp>
          <p:cxnSp>
            <p:nvCxnSpPr>
              <p:cNvPr id="22" name="Straight Connector 21"/>
              <p:cNvCxnSpPr>
                <a:endCxn id="21" idx="1"/>
              </p:cNvCxnSpPr>
              <p:nvPr/>
            </p:nvCxnSpPr>
            <p:spPr>
              <a:xfrm flipV="1">
                <a:off x="6179285" y="5187406"/>
                <a:ext cx="382382" cy="13919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6477148" y="1815340"/>
              <a:ext cx="1933128" cy="369332"/>
              <a:chOff x="6206215" y="5650469"/>
              <a:chExt cx="1933128" cy="36933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6561667" y="5650469"/>
                <a:ext cx="1577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Charisma  1</a:t>
                </a: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H="1" flipV="1">
                <a:off x="6206215" y="5686674"/>
                <a:ext cx="382382" cy="13919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5263546" y="1066878"/>
              <a:ext cx="1218526" cy="1218526"/>
              <a:chOff x="4992613" y="4902007"/>
              <a:chExt cx="1218526" cy="1218526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992613" y="4902007"/>
                <a:ext cx="1218526" cy="121852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 sz="1200" b="1">
                  <a:latin typeface="Consolas" panose="020B0609020204030204" pitchFamily="49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061389" y="5317342"/>
                <a:ext cx="1071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latin typeface="Consolas" panose="020B0609020204030204" pitchFamily="49" charset="0"/>
                  </a:rPr>
                  <a:t>fighter</a:t>
                </a:r>
                <a:endParaRPr lang="en-SG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6076950" y="2893643"/>
            <a:ext cx="2827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70C0"/>
                </a:solidFill>
              </a:rPr>
              <a:t>All the data for a specific character is </a:t>
            </a:r>
            <a:r>
              <a:rPr lang="en-SG" sz="2000" b="1">
                <a:solidFill>
                  <a:srgbClr val="0070C0"/>
                </a:solidFill>
              </a:rPr>
              <a:t>encapsulated</a:t>
            </a:r>
            <a:r>
              <a:rPr lang="en-SG" sz="2400" b="1">
                <a:solidFill>
                  <a:srgbClr val="0070C0"/>
                </a:solidFill>
              </a:rPr>
              <a:t> </a:t>
            </a:r>
            <a:r>
              <a:rPr lang="en-SG" b="1">
                <a:solidFill>
                  <a:srgbClr val="0070C0"/>
                </a:solidFill>
              </a:rPr>
              <a:t>in an object.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76951" y="4007772"/>
            <a:ext cx="2726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70C0"/>
                </a:solidFill>
              </a:rPr>
              <a:t>No need to keep track of where all the data for a specific character is stored – in multiple variables, arrays, or whatever!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46800" y="5673021"/>
            <a:ext cx="2656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>
                <a:solidFill>
                  <a:srgbClr val="0070C0"/>
                </a:solidFill>
              </a:rPr>
              <a:t>Just create an object with all the data in it, and pass the object around!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6517" y="4191000"/>
            <a:ext cx="52822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bool IsDead(Character 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fighter</a:t>
            </a:r>
            <a:r>
              <a:rPr lang="en-SG" sz="2400" b="1">
                <a:latin typeface="Consolas" panose="020B0609020204030204" pitchFamily="49" charset="0"/>
              </a:rPr>
              <a:t>)</a:t>
            </a:r>
          </a:p>
          <a:p>
            <a:r>
              <a:rPr lang="en-SG" sz="2400" b="1">
                <a:latin typeface="Consolas" panose="020B0609020204030204" pitchFamily="49" charset="0"/>
              </a:rPr>
              <a:t>{ </a:t>
            </a:r>
          </a:p>
          <a:p>
            <a:pPr>
              <a:tabLst>
                <a:tab pos="355600" algn="l"/>
              </a:tabLst>
            </a:pPr>
            <a:r>
              <a:rPr lang="en-SG" sz="2400" b="1">
                <a:latin typeface="Consolas" panose="020B0609020204030204" pitchFamily="49" charset="0"/>
              </a:rPr>
              <a:t>	if(fighter.Strength &lt;= 0)</a:t>
            </a:r>
          </a:p>
          <a:p>
            <a:pPr>
              <a:tabLst>
                <a:tab pos="355600" algn="l"/>
                <a:tab pos="7191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	return true;</a:t>
            </a:r>
          </a:p>
          <a:p>
            <a:pPr>
              <a:tabLst>
                <a:tab pos="355600" algn="l"/>
                <a:tab pos="7191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return false;</a:t>
            </a:r>
          </a:p>
          <a:p>
            <a:pPr>
              <a:tabLst>
                <a:tab pos="355600" algn="l"/>
                <a:tab pos="719138" algn="l"/>
              </a:tabLst>
            </a:pPr>
            <a:r>
              <a:rPr lang="en-SG" sz="2400" b="1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5026663" y="2322472"/>
            <a:ext cx="471324" cy="157959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40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5" grpId="0"/>
      <p:bldP spid="36" grpId="0"/>
      <p:bldP spid="37" grpId="0"/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239" y="2743200"/>
            <a:ext cx="19527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58366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1124" y="439959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Character </a:t>
            </a:r>
            <a:r>
              <a:rPr lang="en-SG" sz="2400" b="1">
                <a:solidFill>
                  <a:srgbClr val="C00000"/>
                </a:solidFill>
                <a:latin typeface="Consolas" panose="020B0609020204030204" pitchFamily="49" charset="0"/>
              </a:rPr>
              <a:t>fighter</a:t>
            </a:r>
            <a:r>
              <a:rPr lang="en-SG" sz="2400" b="1">
                <a:latin typeface="Consolas" panose="020B0609020204030204" pitchFamily="49" charset="0"/>
              </a:rPr>
              <a:t> = new Fighter();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5750" y="1828799"/>
            <a:ext cx="3325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A Character </a:t>
            </a:r>
            <a:r>
              <a:rPr lang="en-SG" sz="3200" b="1">
                <a:solidFill>
                  <a:srgbClr val="C00000"/>
                </a:solidFill>
              </a:rPr>
              <a:t>object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950346" y="988541"/>
            <a:ext cx="0" cy="84025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5036" y="2463586"/>
            <a:ext cx="4844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/>
              <a:t>An </a:t>
            </a:r>
            <a:r>
              <a:rPr lang="en-SG" sz="3200" b="1">
                <a:solidFill>
                  <a:srgbClr val="C00000"/>
                </a:solidFill>
              </a:rPr>
              <a:t>object</a:t>
            </a:r>
            <a:r>
              <a:rPr lang="en-SG" sz="3200" b="1">
                <a:solidFill>
                  <a:srgbClr val="FF0000"/>
                </a:solidFill>
              </a:rPr>
              <a:t> </a:t>
            </a:r>
            <a:r>
              <a:rPr lang="en-SG" sz="3200" b="1"/>
              <a:t>of </a:t>
            </a:r>
            <a:r>
              <a:rPr lang="en-SG" sz="3200" b="1">
                <a:solidFill>
                  <a:srgbClr val="0070C0"/>
                </a:solidFill>
              </a:rPr>
              <a:t>type Character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83946" y="3114264"/>
            <a:ext cx="0" cy="84025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4235" y="4083727"/>
            <a:ext cx="7458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rgbClr val="0070C0"/>
                </a:solidFill>
              </a:rPr>
              <a:t>An object that has the data and </a:t>
            </a:r>
            <a:r>
              <a:rPr lang="en-SG" sz="3200">
                <a:solidFill>
                  <a:srgbClr val="00B050"/>
                </a:solidFill>
              </a:rPr>
              <a:t>behaviour</a:t>
            </a:r>
            <a:r>
              <a:rPr lang="en-SG" sz="3200">
                <a:solidFill>
                  <a:srgbClr val="0070C0"/>
                </a:solidFill>
              </a:rPr>
              <a:t> defined by the </a:t>
            </a:r>
            <a:r>
              <a:rPr lang="en-SG" sz="3200" b="1"/>
              <a:t>Character</a:t>
            </a:r>
            <a:r>
              <a:rPr lang="en-SG" sz="3200">
                <a:solidFill>
                  <a:srgbClr val="0070C0"/>
                </a:solidFill>
              </a:rPr>
              <a:t> data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57672" y="5797967"/>
            <a:ext cx="2385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>
                <a:solidFill>
                  <a:srgbClr val="00B050"/>
                </a:solidFill>
              </a:rPr>
              <a:t>What is this?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702859" y="4694206"/>
            <a:ext cx="0" cy="110376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97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394" y="310718"/>
            <a:ext cx="39421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class Character</a:t>
            </a:r>
          </a:p>
          <a:p>
            <a:r>
              <a:rPr lang="en-SG" sz="2400" b="1">
                <a:latin typeface="Consolas" panose="020B0609020204030204" pitchFamily="49" charset="0"/>
              </a:rPr>
              <a:t>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public int Strength;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public int Agility;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public int Charisma;</a:t>
            </a:r>
          </a:p>
          <a:p>
            <a:r>
              <a:rPr lang="en-SG" sz="2400" b="1">
                <a:latin typeface="Consolas" panose="020B0609020204030204" pitchFamily="49" charset="0"/>
              </a:rPr>
              <a:t>}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467939" y="4258330"/>
            <a:ext cx="2059767" cy="369332"/>
            <a:chOff x="6211139" y="5326604"/>
            <a:chExt cx="2059767" cy="369332"/>
          </a:xfrm>
        </p:grpSpPr>
        <p:sp>
          <p:nvSpPr>
            <p:cNvPr id="14" name="Rectangle 13"/>
            <p:cNvSpPr/>
            <p:nvPr/>
          </p:nvSpPr>
          <p:spPr>
            <a:xfrm>
              <a:off x="6566593" y="5326604"/>
              <a:ext cx="17043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Agility    0</a:t>
              </a:r>
            </a:p>
          </p:txBody>
        </p:sp>
        <p:cxnSp>
          <p:nvCxnSpPr>
            <p:cNvPr id="15" name="Straight Connector 14"/>
            <p:cNvCxnSpPr>
              <a:stCxn id="23" idx="6"/>
              <a:endCxn id="14" idx="1"/>
            </p:cNvCxnSpPr>
            <p:nvPr/>
          </p:nvCxnSpPr>
          <p:spPr>
            <a:xfrm>
              <a:off x="6211139" y="5511270"/>
              <a:ext cx="355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3436085" y="3934466"/>
            <a:ext cx="2086695" cy="369332"/>
            <a:chOff x="6179285" y="5002740"/>
            <a:chExt cx="2086695" cy="369332"/>
          </a:xfrm>
        </p:grpSpPr>
        <p:sp>
          <p:nvSpPr>
            <p:cNvPr id="17" name="Rectangle 16"/>
            <p:cNvSpPr/>
            <p:nvPr/>
          </p:nvSpPr>
          <p:spPr>
            <a:xfrm>
              <a:off x="6561667" y="5002740"/>
              <a:ext cx="17043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Strength   0</a:t>
              </a:r>
            </a:p>
          </p:txBody>
        </p:sp>
        <p:cxnSp>
          <p:nvCxnSpPr>
            <p:cNvPr id="18" name="Straight Connector 17"/>
            <p:cNvCxnSpPr>
              <a:endCxn id="17" idx="1"/>
            </p:cNvCxnSpPr>
            <p:nvPr/>
          </p:nvCxnSpPr>
          <p:spPr>
            <a:xfrm flipV="1">
              <a:off x="6179285" y="5187406"/>
              <a:ext cx="382382" cy="1391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463015" y="4582195"/>
            <a:ext cx="2059765" cy="369332"/>
            <a:chOff x="6206215" y="5650469"/>
            <a:chExt cx="2059765" cy="369332"/>
          </a:xfrm>
        </p:grpSpPr>
        <p:sp>
          <p:nvSpPr>
            <p:cNvPr id="20" name="Rectangle 19"/>
            <p:cNvSpPr/>
            <p:nvPr/>
          </p:nvSpPr>
          <p:spPr>
            <a:xfrm>
              <a:off x="6561667" y="5650469"/>
              <a:ext cx="17043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Charisma   0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6206215" y="5686674"/>
              <a:ext cx="382382" cy="1391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249413" y="3833733"/>
            <a:ext cx="1218526" cy="1218526"/>
            <a:chOff x="4992613" y="4902007"/>
            <a:chExt cx="1218526" cy="1218526"/>
          </a:xfrm>
        </p:grpSpPr>
        <p:sp>
          <p:nvSpPr>
            <p:cNvPr id="23" name="Oval 22"/>
            <p:cNvSpPr/>
            <p:nvPr/>
          </p:nvSpPr>
          <p:spPr>
            <a:xfrm>
              <a:off x="4992613" y="4902007"/>
              <a:ext cx="1218526" cy="1218526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 sz="1200" b="1">
                <a:latin typeface="Consolas" panose="020B0609020204030204" pitchFamily="49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61389" y="5317342"/>
              <a:ext cx="1071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fighter</a:t>
              </a:r>
              <a:endParaRPr lang="en-SG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79394" y="2749936"/>
            <a:ext cx="6301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Character </a:t>
            </a:r>
            <a:r>
              <a:rPr lang="en-SG" sz="2400" b="1">
                <a:solidFill>
                  <a:srgbClr val="C00000"/>
                </a:solidFill>
                <a:latin typeface="Consolas" panose="020B0609020204030204" pitchFamily="49" charset="0"/>
              </a:rPr>
              <a:t>fighter</a:t>
            </a:r>
            <a:r>
              <a:rPr lang="en-SG" sz="2400" b="1">
                <a:latin typeface="Consolas" panose="020B0609020204030204" pitchFamily="49" charset="0"/>
              </a:rPr>
              <a:t> = new Character();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840854" y="3211601"/>
            <a:ext cx="0" cy="50814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69150" y="3833733"/>
            <a:ext cx="577048" cy="12185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TextBox 28"/>
          <p:cNvSpPr txBox="1"/>
          <p:nvPr/>
        </p:nvSpPr>
        <p:spPr>
          <a:xfrm>
            <a:off x="5735730" y="3861683"/>
            <a:ext cx="2268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solidFill>
                  <a:srgbClr val="C00000"/>
                </a:solidFill>
              </a:rPr>
              <a:t>default int value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79828" y="5544291"/>
            <a:ext cx="61089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b="1">
                <a:solidFill>
                  <a:srgbClr val="C00000"/>
                </a:solidFill>
              </a:rPr>
              <a:t>But what if you want to set the values when you </a:t>
            </a:r>
            <a:r>
              <a:rPr lang="en-SG" sz="2800" b="1" i="1">
                <a:solidFill>
                  <a:srgbClr val="C00000"/>
                </a:solidFill>
              </a:rPr>
              <a:t>create</a:t>
            </a:r>
            <a:r>
              <a:rPr lang="en-SG" sz="2800" b="1">
                <a:solidFill>
                  <a:srgbClr val="C00000"/>
                </a:solidFill>
              </a:rPr>
              <a:t> the object?</a:t>
            </a:r>
          </a:p>
        </p:txBody>
      </p:sp>
    </p:spTree>
    <p:extLst>
      <p:ext uri="{BB962C8B-B14F-4D97-AF65-F5344CB8AC3E}">
        <p14:creationId xmlns:p14="http://schemas.microsoft.com/office/powerpoint/2010/main" val="4236437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2558" y="1780602"/>
            <a:ext cx="766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Character fighter = new Character(20, 5, 3);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543196" y="903389"/>
            <a:ext cx="1071127" cy="876932"/>
            <a:chOff x="6658606" y="557159"/>
            <a:chExt cx="1071127" cy="876932"/>
          </a:xfrm>
        </p:grpSpPr>
        <p:sp>
          <p:nvSpPr>
            <p:cNvPr id="6" name="Rectangle 5"/>
            <p:cNvSpPr/>
            <p:nvPr/>
          </p:nvSpPr>
          <p:spPr>
            <a:xfrm>
              <a:off x="6658606" y="557159"/>
              <a:ext cx="1071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Agility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7237141" y="974549"/>
              <a:ext cx="0" cy="4595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167546" y="903389"/>
            <a:ext cx="1375650" cy="876932"/>
            <a:chOff x="5282956" y="557159"/>
            <a:chExt cx="1375650" cy="876932"/>
          </a:xfrm>
        </p:grpSpPr>
        <p:sp>
          <p:nvSpPr>
            <p:cNvPr id="9" name="Rectangle 8"/>
            <p:cNvSpPr/>
            <p:nvPr/>
          </p:nvSpPr>
          <p:spPr>
            <a:xfrm>
              <a:off x="5282956" y="557159"/>
              <a:ext cx="11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Strength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 flipV="1">
              <a:off x="6171056" y="974549"/>
              <a:ext cx="487550" cy="4595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614323" y="903389"/>
            <a:ext cx="1197764" cy="876933"/>
            <a:chOff x="7729733" y="557159"/>
            <a:chExt cx="1197764" cy="876933"/>
          </a:xfrm>
        </p:grpSpPr>
        <p:sp>
          <p:nvSpPr>
            <p:cNvPr id="12" name="Rectangle 11"/>
            <p:cNvSpPr/>
            <p:nvPr/>
          </p:nvSpPr>
          <p:spPr>
            <a:xfrm>
              <a:off x="7729733" y="557159"/>
              <a:ext cx="1197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Charisma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7815677" y="974549"/>
              <a:ext cx="380544" cy="4595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ight Bracket 21"/>
          <p:cNvSpPr/>
          <p:nvPr/>
        </p:nvSpPr>
        <p:spPr>
          <a:xfrm rot="5400000">
            <a:off x="6244322" y="793434"/>
            <a:ext cx="126524" cy="3116062"/>
          </a:xfrm>
          <a:prstGeom prst="righ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/>
          <p:cNvSpPr/>
          <p:nvPr/>
        </p:nvSpPr>
        <p:spPr>
          <a:xfrm>
            <a:off x="4803717" y="2460663"/>
            <a:ext cx="30077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000" b="1">
                <a:solidFill>
                  <a:srgbClr val="C00000"/>
                </a:solidFill>
              </a:rPr>
              <a:t>This is starting to look like a function 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391943" y="3255990"/>
            <a:ext cx="0" cy="50814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888076" y="3851574"/>
            <a:ext cx="3007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000" b="1">
                <a:solidFill>
                  <a:srgbClr val="C00000"/>
                </a:solidFill>
              </a:rPr>
              <a:t>It is a function!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59098" y="4369983"/>
            <a:ext cx="3007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000" b="1">
                <a:solidFill>
                  <a:srgbClr val="C00000"/>
                </a:solidFill>
              </a:rPr>
              <a:t>A special kind of function called a </a:t>
            </a:r>
            <a:r>
              <a:rPr lang="en-SG" sz="2800" b="1">
                <a:solidFill>
                  <a:srgbClr val="C00000"/>
                </a:solidFill>
              </a:rPr>
              <a:t>constructor</a:t>
            </a:r>
            <a:endParaRPr lang="en-SG" sz="2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91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53124" y="350348"/>
            <a:ext cx="9148658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200" b="1">
                <a:latin typeface="Consolas" panose="020B0609020204030204" pitchFamily="49" charset="0"/>
              </a:rPr>
              <a:t>public</a:t>
            </a:r>
            <a:r>
              <a:rPr lang="en-SG" sz="2400" b="1">
                <a:latin typeface="Consolas" panose="020B0609020204030204" pitchFamily="49" charset="0"/>
              </a:rPr>
              <a:t> </a:t>
            </a:r>
            <a:r>
              <a:rPr lang="en-SG" sz="2200" b="1">
                <a:latin typeface="Consolas" panose="020B0609020204030204" pitchFamily="49" charset="0"/>
              </a:rPr>
              <a:t>Character(int </a:t>
            </a:r>
            <a:r>
              <a:rPr lang="en-SG" sz="2200" b="1">
                <a:solidFill>
                  <a:srgbClr val="C00000"/>
                </a:solidFill>
                <a:latin typeface="Consolas" panose="020B0609020204030204" pitchFamily="49" charset="0"/>
              </a:rPr>
              <a:t>strength</a:t>
            </a:r>
            <a:r>
              <a:rPr lang="en-SG" sz="2200" b="1">
                <a:latin typeface="Consolas" panose="020B0609020204030204" pitchFamily="49" charset="0"/>
              </a:rPr>
              <a:t>, int </a:t>
            </a:r>
            <a:r>
              <a:rPr lang="en-SG" sz="2200" b="1">
                <a:solidFill>
                  <a:srgbClr val="00B050"/>
                </a:solidFill>
                <a:latin typeface="Consolas" panose="020B0609020204030204" pitchFamily="49" charset="0"/>
              </a:rPr>
              <a:t>agility</a:t>
            </a:r>
            <a:r>
              <a:rPr lang="en-SG" sz="2200" b="1">
                <a:latin typeface="Consolas" panose="020B0609020204030204" pitchFamily="49" charset="0"/>
              </a:rPr>
              <a:t>, int </a:t>
            </a:r>
            <a:r>
              <a:rPr lang="en-SG" sz="2200" b="1">
                <a:solidFill>
                  <a:srgbClr val="0070C0"/>
                </a:solidFill>
                <a:latin typeface="Consolas" panose="020B0609020204030204" pitchFamily="49" charset="0"/>
              </a:rPr>
              <a:t>charisma</a:t>
            </a:r>
            <a:r>
              <a:rPr lang="en-SG" sz="2200" b="1">
                <a:latin typeface="Consolas" panose="020B0609020204030204" pitchFamily="49" charset="0"/>
              </a:rPr>
              <a:t>)</a:t>
            </a:r>
          </a:p>
          <a:p>
            <a:r>
              <a:rPr lang="en-SG" sz="2200" b="1">
                <a:latin typeface="Consolas" panose="020B0609020204030204" pitchFamily="49" charset="0"/>
              </a:rPr>
              <a:t>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200" b="1">
                <a:latin typeface="Consolas" panose="020B0609020204030204" pitchFamily="49" charset="0"/>
              </a:rPr>
              <a:t>	Strength = </a:t>
            </a:r>
            <a:r>
              <a:rPr lang="en-SG" sz="2200" b="1">
                <a:solidFill>
                  <a:srgbClr val="C00000"/>
                </a:solidFill>
                <a:latin typeface="Consolas" panose="020B0609020204030204" pitchFamily="49" charset="0"/>
              </a:rPr>
              <a:t>strength</a:t>
            </a:r>
            <a:r>
              <a:rPr lang="en-SG" sz="2200" b="1">
                <a:latin typeface="Consolas" panose="020B0609020204030204" pitchFamily="49" charset="0"/>
              </a:rPr>
              <a:t>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200" b="1">
                <a:latin typeface="Consolas" panose="020B0609020204030204" pitchFamily="49" charset="0"/>
              </a:rPr>
              <a:t>	Agility  = </a:t>
            </a:r>
            <a:r>
              <a:rPr lang="en-SG" sz="2200" b="1">
                <a:solidFill>
                  <a:srgbClr val="00B050"/>
                </a:solidFill>
                <a:latin typeface="Consolas" panose="020B0609020204030204" pitchFamily="49" charset="0"/>
              </a:rPr>
              <a:t>agility</a:t>
            </a:r>
            <a:r>
              <a:rPr lang="en-SG" sz="2200" b="1">
                <a:latin typeface="Consolas" panose="020B0609020204030204" pitchFamily="49" charset="0"/>
              </a:rPr>
              <a:t>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200" b="1">
                <a:latin typeface="Consolas" panose="020B0609020204030204" pitchFamily="49" charset="0"/>
              </a:rPr>
              <a:t>	Charisma = </a:t>
            </a:r>
            <a:r>
              <a:rPr lang="en-SG" sz="2200" b="1">
                <a:solidFill>
                  <a:srgbClr val="0070C0"/>
                </a:solidFill>
                <a:latin typeface="Consolas" panose="020B0609020204030204" pitchFamily="49" charset="0"/>
              </a:rPr>
              <a:t>charisma</a:t>
            </a:r>
            <a:r>
              <a:rPr lang="en-SG" sz="2200" b="1">
                <a:latin typeface="Consolas" panose="020B0609020204030204" pitchFamily="49" charset="0"/>
              </a:rPr>
              <a:t>;</a:t>
            </a:r>
          </a:p>
          <a:p>
            <a:r>
              <a:rPr lang="en-SG" sz="2200" b="1"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3124" y="2753721"/>
            <a:ext cx="766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Character fighter = new Character(</a:t>
            </a:r>
            <a:r>
              <a:rPr lang="en-SG" sz="2400" b="1">
                <a:solidFill>
                  <a:srgbClr val="C00000"/>
                </a:solidFill>
                <a:latin typeface="Consolas" panose="020B0609020204030204" pitchFamily="49" charset="0"/>
              </a:rPr>
              <a:t>20</a:t>
            </a:r>
            <a:r>
              <a:rPr lang="en-SG" sz="2400" b="1">
                <a:latin typeface="Consolas" panose="020B0609020204030204" pitchFamily="49" charset="0"/>
              </a:rPr>
              <a:t>, </a:t>
            </a:r>
            <a:r>
              <a:rPr lang="en-SG" sz="2400" b="1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  <a:r>
              <a:rPr lang="en-SG" sz="2400" b="1">
                <a:latin typeface="Consolas" panose="020B0609020204030204" pitchFamily="49" charset="0"/>
              </a:rPr>
              <a:t>, 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3</a:t>
            </a:r>
            <a:r>
              <a:rPr lang="en-SG" sz="2400" b="1"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194936" y="4272661"/>
            <a:ext cx="2186404" cy="369332"/>
            <a:chOff x="6211139" y="5326604"/>
            <a:chExt cx="2186404" cy="369332"/>
          </a:xfrm>
        </p:grpSpPr>
        <p:sp>
          <p:nvSpPr>
            <p:cNvPr id="28" name="Rectangle 27"/>
            <p:cNvSpPr/>
            <p:nvPr/>
          </p:nvSpPr>
          <p:spPr>
            <a:xfrm>
              <a:off x="6566593" y="5326604"/>
              <a:ext cx="18309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Agility     </a:t>
              </a:r>
              <a:r>
                <a:rPr lang="en-SG" b="1">
                  <a:solidFill>
                    <a:srgbClr val="00B050"/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cxnSp>
          <p:nvCxnSpPr>
            <p:cNvPr id="29" name="Straight Connector 28"/>
            <p:cNvCxnSpPr>
              <a:stCxn id="37" idx="6"/>
              <a:endCxn id="28" idx="1"/>
            </p:cNvCxnSpPr>
            <p:nvPr/>
          </p:nvCxnSpPr>
          <p:spPr>
            <a:xfrm>
              <a:off x="6211139" y="5511270"/>
              <a:ext cx="355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3163082" y="3948797"/>
            <a:ext cx="2213332" cy="369332"/>
            <a:chOff x="6179285" y="5002740"/>
            <a:chExt cx="2213332" cy="369332"/>
          </a:xfrm>
        </p:grpSpPr>
        <p:sp>
          <p:nvSpPr>
            <p:cNvPr id="31" name="Rectangle 30"/>
            <p:cNvSpPr/>
            <p:nvPr/>
          </p:nvSpPr>
          <p:spPr>
            <a:xfrm>
              <a:off x="6561667" y="5002740"/>
              <a:ext cx="18309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Strength   </a:t>
              </a:r>
              <a:r>
                <a:rPr lang="en-SG" b="1">
                  <a:solidFill>
                    <a:srgbClr val="C00000"/>
                  </a:solidFill>
                  <a:latin typeface="Consolas" panose="020B0609020204030204" pitchFamily="49" charset="0"/>
                </a:rPr>
                <a:t>20</a:t>
              </a:r>
            </a:p>
          </p:txBody>
        </p:sp>
        <p:cxnSp>
          <p:nvCxnSpPr>
            <p:cNvPr id="32" name="Straight Connector 31"/>
            <p:cNvCxnSpPr>
              <a:endCxn id="31" idx="1"/>
            </p:cNvCxnSpPr>
            <p:nvPr/>
          </p:nvCxnSpPr>
          <p:spPr>
            <a:xfrm flipV="1">
              <a:off x="6179285" y="5187406"/>
              <a:ext cx="382382" cy="1391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190012" y="4596526"/>
            <a:ext cx="2186402" cy="369332"/>
            <a:chOff x="6206215" y="5650469"/>
            <a:chExt cx="2186402" cy="369332"/>
          </a:xfrm>
        </p:grpSpPr>
        <p:sp>
          <p:nvSpPr>
            <p:cNvPr id="34" name="Rectangle 33"/>
            <p:cNvSpPr/>
            <p:nvPr/>
          </p:nvSpPr>
          <p:spPr>
            <a:xfrm>
              <a:off x="6561667" y="5650469"/>
              <a:ext cx="18309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Charisma    </a:t>
              </a:r>
              <a:r>
                <a:rPr lang="en-SG" b="1">
                  <a:solidFill>
                    <a:srgbClr val="0070C0"/>
                  </a:solidFill>
                  <a:latin typeface="Consolas" panose="020B0609020204030204" pitchFamily="49" charset="0"/>
                </a:rPr>
                <a:t>3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 flipV="1">
              <a:off x="6206215" y="5686674"/>
              <a:ext cx="382382" cy="1391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76410" y="3215386"/>
            <a:ext cx="1218526" cy="1851204"/>
            <a:chOff x="2054104" y="3263198"/>
            <a:chExt cx="1218526" cy="1851204"/>
          </a:xfrm>
        </p:grpSpPr>
        <p:grpSp>
          <p:nvGrpSpPr>
            <p:cNvPr id="36" name="Group 35"/>
            <p:cNvGrpSpPr/>
            <p:nvPr/>
          </p:nvGrpSpPr>
          <p:grpSpPr>
            <a:xfrm>
              <a:off x="2054104" y="3895876"/>
              <a:ext cx="1218526" cy="1218526"/>
              <a:chOff x="4992613" y="4902007"/>
              <a:chExt cx="1218526" cy="1218526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992613" y="4902007"/>
                <a:ext cx="1218526" cy="121852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 sz="1200" b="1"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061389" y="5317342"/>
                <a:ext cx="1071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latin typeface="Consolas" panose="020B0609020204030204" pitchFamily="49" charset="0"/>
                  </a:rPr>
                  <a:t>fighter</a:t>
                </a:r>
                <a:endParaRPr lang="en-SG"/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>
            <a:xfrm>
              <a:off x="2636669" y="3263198"/>
              <a:ext cx="0" cy="5081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"/>
          <p:cNvSpPr/>
          <p:nvPr/>
        </p:nvSpPr>
        <p:spPr>
          <a:xfrm>
            <a:off x="5382074" y="3245804"/>
            <a:ext cx="754602" cy="878890"/>
          </a:xfrm>
          <a:custGeom>
            <a:avLst/>
            <a:gdLst>
              <a:gd name="connsiteX0" fmla="*/ 754602 w 754602"/>
              <a:gd name="connsiteY0" fmla="*/ 0 h 878890"/>
              <a:gd name="connsiteX1" fmla="*/ 506027 w 754602"/>
              <a:gd name="connsiteY1" fmla="*/ 506028 h 878890"/>
              <a:gd name="connsiteX2" fmla="*/ 0 w 754602"/>
              <a:gd name="connsiteY2" fmla="*/ 878890 h 87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602" h="878890">
                <a:moveTo>
                  <a:pt x="754602" y="0"/>
                </a:moveTo>
                <a:cubicBezTo>
                  <a:pt x="693198" y="179773"/>
                  <a:pt x="631794" y="359546"/>
                  <a:pt x="506027" y="506028"/>
                </a:cubicBezTo>
                <a:cubicBezTo>
                  <a:pt x="380260" y="652510"/>
                  <a:pt x="190130" y="765700"/>
                  <a:pt x="0" y="87889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Freeform 40"/>
          <p:cNvSpPr/>
          <p:nvPr/>
        </p:nvSpPr>
        <p:spPr>
          <a:xfrm>
            <a:off x="5382074" y="3242020"/>
            <a:ext cx="1217641" cy="1231395"/>
          </a:xfrm>
          <a:custGeom>
            <a:avLst/>
            <a:gdLst>
              <a:gd name="connsiteX0" fmla="*/ 754602 w 754602"/>
              <a:gd name="connsiteY0" fmla="*/ 0 h 878890"/>
              <a:gd name="connsiteX1" fmla="*/ 506027 w 754602"/>
              <a:gd name="connsiteY1" fmla="*/ 506028 h 878890"/>
              <a:gd name="connsiteX2" fmla="*/ 0 w 754602"/>
              <a:gd name="connsiteY2" fmla="*/ 878890 h 87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602" h="878890">
                <a:moveTo>
                  <a:pt x="754602" y="0"/>
                </a:moveTo>
                <a:cubicBezTo>
                  <a:pt x="693198" y="179773"/>
                  <a:pt x="631794" y="359546"/>
                  <a:pt x="506027" y="506028"/>
                </a:cubicBezTo>
                <a:cubicBezTo>
                  <a:pt x="380260" y="652510"/>
                  <a:pt x="190130" y="765700"/>
                  <a:pt x="0" y="87889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Freeform 41"/>
          <p:cNvSpPr/>
          <p:nvPr/>
        </p:nvSpPr>
        <p:spPr>
          <a:xfrm>
            <a:off x="5382074" y="3242021"/>
            <a:ext cx="1741425" cy="1565806"/>
          </a:xfrm>
          <a:custGeom>
            <a:avLst/>
            <a:gdLst>
              <a:gd name="connsiteX0" fmla="*/ 754602 w 754602"/>
              <a:gd name="connsiteY0" fmla="*/ 0 h 878890"/>
              <a:gd name="connsiteX1" fmla="*/ 506027 w 754602"/>
              <a:gd name="connsiteY1" fmla="*/ 506028 h 878890"/>
              <a:gd name="connsiteX2" fmla="*/ 0 w 754602"/>
              <a:gd name="connsiteY2" fmla="*/ 878890 h 87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602" h="878890">
                <a:moveTo>
                  <a:pt x="754602" y="0"/>
                </a:moveTo>
                <a:cubicBezTo>
                  <a:pt x="693198" y="179773"/>
                  <a:pt x="631794" y="359546"/>
                  <a:pt x="506027" y="506028"/>
                </a:cubicBezTo>
                <a:cubicBezTo>
                  <a:pt x="380260" y="652510"/>
                  <a:pt x="190130" y="765700"/>
                  <a:pt x="0" y="878890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ectangle 42"/>
          <p:cNvSpPr/>
          <p:nvPr/>
        </p:nvSpPr>
        <p:spPr>
          <a:xfrm>
            <a:off x="248884" y="5616733"/>
            <a:ext cx="80716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b="1">
                <a:solidFill>
                  <a:srgbClr val="0070C0"/>
                </a:solidFill>
              </a:rPr>
              <a:t>So if a class can define a special function called a constructor, can it also define any other functions? </a:t>
            </a:r>
          </a:p>
        </p:txBody>
      </p:sp>
    </p:spTree>
    <p:extLst>
      <p:ext uri="{BB962C8B-B14F-4D97-AF65-F5344CB8AC3E}">
        <p14:creationId xmlns:p14="http://schemas.microsoft.com/office/powerpoint/2010/main" val="13913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41" grpId="0" animBg="1"/>
      <p:bldP spid="42" grpId="0" animBg="1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21482" y="230820"/>
            <a:ext cx="1611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/>
              <a:t>Problem?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0533" y="2275870"/>
            <a:ext cx="4213810" cy="3766823"/>
            <a:chOff x="354835" y="2527445"/>
            <a:chExt cx="4213810" cy="3766823"/>
          </a:xfrm>
        </p:grpSpPr>
        <p:sp>
          <p:nvSpPr>
            <p:cNvPr id="6" name="Rectangle 5"/>
            <p:cNvSpPr/>
            <p:nvPr/>
          </p:nvSpPr>
          <p:spPr>
            <a:xfrm>
              <a:off x="399495" y="2885243"/>
              <a:ext cx="4169150" cy="34090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0770" y="3815783"/>
              <a:ext cx="371127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latin typeface="Consolas" panose="020B0609020204030204" pitchFamily="49" charset="0"/>
                </a:rPr>
                <a:t>function DisplayScores() </a:t>
              </a:r>
            </a:p>
            <a:p>
              <a:pPr>
                <a:tabLst>
                  <a:tab pos="355600" algn="l"/>
                </a:tabLst>
              </a:pPr>
              <a:r>
                <a:rPr lang="en-SG" sz="2000" b="1">
                  <a:latin typeface="Consolas" panose="020B0609020204030204" pitchFamily="49" charset="0"/>
                </a:rPr>
                <a:t>	</a:t>
              </a:r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for each array index i</a:t>
              </a:r>
            </a:p>
            <a:p>
              <a:pPr>
                <a:tabLst>
                  <a:tab pos="355600" algn="l"/>
                  <a:tab pos="719138" algn="l"/>
                </a:tabLst>
              </a:pPr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		display </a:t>
              </a:r>
              <a:r>
                <a:rPr lang="en-SG" sz="2000" b="1">
                  <a:solidFill>
                    <a:srgbClr val="FF0000"/>
                  </a:solidFill>
                  <a:latin typeface="Consolas" panose="020B0609020204030204" pitchFamily="49" charset="0"/>
                </a:rPr>
                <a:t>names[i]</a:t>
              </a:r>
            </a:p>
            <a:p>
              <a:pPr>
                <a:tabLst>
                  <a:tab pos="355600" algn="l"/>
                  <a:tab pos="719138" algn="l"/>
                </a:tabLst>
              </a:pPr>
              <a:r>
                <a:rPr lang="en-SG" sz="2000" b="1">
                  <a:solidFill>
                    <a:srgbClr val="FF0000"/>
                  </a:solidFill>
                  <a:latin typeface="Consolas" panose="020B0609020204030204" pitchFamily="49" charset="0"/>
                </a:rPr>
                <a:t>		</a:t>
              </a:r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display</a:t>
              </a:r>
              <a:r>
                <a:rPr lang="en-SG" sz="2000" b="1">
                  <a:solidFill>
                    <a:srgbClr val="FF0000"/>
                  </a:solidFill>
                  <a:latin typeface="Consolas" panose="020B0609020204030204" pitchFamily="49" charset="0"/>
                </a:rPr>
                <a:t> scores[i]</a:t>
              </a:r>
            </a:p>
            <a:p>
              <a:pPr>
                <a:tabLst>
                  <a:tab pos="355600" algn="l"/>
                  <a:tab pos="719138" algn="l"/>
                </a:tabLst>
              </a:pPr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	end for</a:t>
              </a:r>
            </a:p>
            <a:p>
              <a:pPr>
                <a:tabLst>
                  <a:tab pos="355600" algn="l"/>
                  <a:tab pos="719138" algn="l"/>
                </a:tabLst>
              </a:pPr>
              <a:r>
                <a:rPr lang="en-SG" sz="2000" b="1">
                  <a:latin typeface="Consolas" panose="020B0609020204030204" pitchFamily="49" charset="0"/>
                </a:rPr>
                <a:t>end function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0770" y="30047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string </a:t>
              </a:r>
              <a:r>
                <a:rPr lang="en-SG" sz="2000" b="1">
                  <a:solidFill>
                    <a:srgbClr val="FF0000"/>
                  </a:solidFill>
                  <a:latin typeface="Consolas" panose="020B0609020204030204" pitchFamily="49" charset="0"/>
                </a:rPr>
                <a:t>names[]</a:t>
              </a:r>
            </a:p>
            <a:p>
              <a:pPr>
                <a:tabLst>
                  <a:tab pos="355600" algn="l"/>
                  <a:tab pos="719138" algn="l"/>
                </a:tabLst>
              </a:pPr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int</a:t>
              </a:r>
              <a:r>
                <a:rPr lang="en-SG" sz="2000" b="1">
                  <a:solidFill>
                    <a:srgbClr val="FF0000"/>
                  </a:solidFill>
                  <a:latin typeface="Consolas" panose="020B0609020204030204" pitchFamily="49" charset="0"/>
                </a:rPr>
                <a:t> scores[]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9681" y="5805697"/>
              <a:ext cx="24416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00B050"/>
                  </a:solidFill>
                  <a:latin typeface="Consolas" panose="020B0609020204030204" pitchFamily="49" charset="0"/>
                </a:rPr>
                <a:t>… lots more code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4835" y="2527445"/>
              <a:ext cx="2156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/>
                <a:t>UIDisplay file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524529" y="2275870"/>
            <a:ext cx="4433059" cy="3766823"/>
            <a:chOff x="4587949" y="2527445"/>
            <a:chExt cx="4433059" cy="3766823"/>
          </a:xfrm>
        </p:grpSpPr>
        <p:sp>
          <p:nvSpPr>
            <p:cNvPr id="40" name="Rectangle 39"/>
            <p:cNvSpPr/>
            <p:nvPr/>
          </p:nvSpPr>
          <p:spPr>
            <a:xfrm>
              <a:off x="4632609" y="2885243"/>
              <a:ext cx="4270160" cy="34090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01336" y="3804884"/>
              <a:ext cx="401456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latin typeface="Consolas" panose="020B0609020204030204" pitchFamily="49" charset="0"/>
                </a:rPr>
                <a:t>function saveData() </a:t>
              </a:r>
            </a:p>
            <a:p>
              <a:pPr>
                <a:tabLst>
                  <a:tab pos="355600" algn="l"/>
                </a:tabLst>
              </a:pPr>
              <a:r>
                <a:rPr lang="en-SG" sz="2000" b="1">
                  <a:latin typeface="Consolas" panose="020B0609020204030204" pitchFamily="49" charset="0"/>
                </a:rPr>
                <a:t>	</a:t>
              </a:r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for each array index i</a:t>
              </a:r>
            </a:p>
            <a:p>
              <a:pPr>
                <a:tabLst>
                  <a:tab pos="355600" algn="l"/>
                  <a:tab pos="719138" algn="l"/>
                </a:tabLst>
              </a:pPr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		save </a:t>
              </a:r>
              <a:r>
                <a:rPr lang="en-SG" sz="2000" b="1">
                  <a:solidFill>
                    <a:srgbClr val="FF0000"/>
                  </a:solidFill>
                  <a:latin typeface="Consolas" panose="020B0609020204030204" pitchFamily="49" charset="0"/>
                </a:rPr>
                <a:t>names[i] </a:t>
              </a:r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to data</a:t>
              </a:r>
            </a:p>
            <a:p>
              <a:pPr>
                <a:tabLst>
                  <a:tab pos="355600" algn="l"/>
                  <a:tab pos="719138" algn="l"/>
                </a:tabLst>
              </a:pPr>
              <a:r>
                <a:rPr lang="en-SG" sz="2000" b="1">
                  <a:solidFill>
                    <a:srgbClr val="FF0000"/>
                  </a:solidFill>
                  <a:latin typeface="Consolas" panose="020B0609020204030204" pitchFamily="49" charset="0"/>
                </a:rPr>
                <a:t>		</a:t>
              </a:r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save</a:t>
              </a:r>
              <a:r>
                <a:rPr lang="en-SG" sz="2000" b="1">
                  <a:solidFill>
                    <a:srgbClr val="FF0000"/>
                  </a:solidFill>
                  <a:latin typeface="Consolas" panose="020B0609020204030204" pitchFamily="49" charset="0"/>
                </a:rPr>
                <a:t> scores[i] </a:t>
              </a:r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to data</a:t>
              </a:r>
            </a:p>
            <a:p>
              <a:pPr>
                <a:tabLst>
                  <a:tab pos="355600" algn="l"/>
                  <a:tab pos="719138" algn="l"/>
                </a:tabLst>
              </a:pPr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	end for</a:t>
              </a:r>
            </a:p>
            <a:p>
              <a:pPr>
                <a:tabLst>
                  <a:tab pos="355600" algn="l"/>
                  <a:tab pos="719138" algn="l"/>
                </a:tabLst>
              </a:pPr>
              <a:r>
                <a:rPr lang="en-SG" sz="2000" b="1">
                  <a:latin typeface="Consolas" panose="020B0609020204030204" pitchFamily="49" charset="0"/>
                </a:rPr>
                <a:t>end function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700247" y="5780830"/>
              <a:ext cx="24416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00B050"/>
                  </a:solidFill>
                  <a:latin typeface="Consolas" panose="020B0609020204030204" pitchFamily="49" charset="0"/>
                </a:rPr>
                <a:t>… lots more code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87949" y="2527445"/>
              <a:ext cx="25539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/>
                <a:t>SaveGameData file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57313" y="2950523"/>
              <a:ext cx="17363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b="1">
                  <a:solidFill>
                    <a:srgbClr val="0070C0"/>
                  </a:solidFill>
                  <a:latin typeface="Consolas" panose="020B0609020204030204" pitchFamily="49" charset="0"/>
                </a:rPr>
                <a:t>string data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57313" y="3365344"/>
              <a:ext cx="4363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00B050"/>
                  </a:solidFill>
                  <a:latin typeface="Consolas" panose="020B0609020204030204" pitchFamily="49" charset="0"/>
                </a:rPr>
                <a:t>//</a:t>
              </a:r>
              <a:r>
                <a:rPr lang="en-SG" sz="900" b="1">
                  <a:solidFill>
                    <a:srgbClr val="00B050"/>
                  </a:solidFill>
                  <a:latin typeface="Consolas" panose="020B0609020204030204" pitchFamily="49" charset="0"/>
                </a:rPr>
                <a:t> </a:t>
              </a:r>
              <a:r>
                <a:rPr lang="en-SG" b="1">
                  <a:solidFill>
                    <a:srgbClr val="00B050"/>
                  </a:solidFill>
                  <a:latin typeface="Consolas" panose="020B0609020204030204" pitchFamily="49" charset="0"/>
                </a:rPr>
                <a:t>where are the </a:t>
              </a:r>
              <a:r>
                <a:rPr lang="en-SG" b="1">
                  <a:solidFill>
                    <a:srgbClr val="FF0000"/>
                  </a:solidFill>
                  <a:latin typeface="Consolas" panose="020B0609020204030204" pitchFamily="49" charset="0"/>
                </a:rPr>
                <a:t>arrays</a:t>
              </a:r>
              <a:r>
                <a:rPr lang="en-SG" b="1">
                  <a:solidFill>
                    <a:srgbClr val="00B050"/>
                  </a:solidFill>
                  <a:latin typeface="Consolas" panose="020B0609020204030204" pitchFamily="49" charset="0"/>
                </a:rPr>
                <a:t> defined?!</a:t>
              </a:r>
            </a:p>
          </p:txBody>
        </p:sp>
      </p:grpSp>
      <p:sp>
        <p:nvSpPr>
          <p:cNvPr id="50" name="Freeform 49"/>
          <p:cNvSpPr/>
          <p:nvPr/>
        </p:nvSpPr>
        <p:spPr>
          <a:xfrm>
            <a:off x="2796466" y="3128991"/>
            <a:ext cx="2627790" cy="1399681"/>
          </a:xfrm>
          <a:custGeom>
            <a:avLst/>
            <a:gdLst>
              <a:gd name="connsiteX0" fmla="*/ 0 w 2627790"/>
              <a:gd name="connsiteY0" fmla="*/ 1826 h 1659166"/>
              <a:gd name="connsiteX1" fmla="*/ 1074198 w 2627790"/>
              <a:gd name="connsiteY1" fmla="*/ 232646 h 1659166"/>
              <a:gd name="connsiteX2" fmla="*/ 1642369 w 2627790"/>
              <a:gd name="connsiteY2" fmla="*/ 1457764 h 1659166"/>
              <a:gd name="connsiteX3" fmla="*/ 2627790 w 2627790"/>
              <a:gd name="connsiteY3" fmla="*/ 1644195 h 165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7790" h="1659166">
                <a:moveTo>
                  <a:pt x="0" y="1826"/>
                </a:moveTo>
                <a:cubicBezTo>
                  <a:pt x="400235" y="-4092"/>
                  <a:pt x="800470" y="-10010"/>
                  <a:pt x="1074198" y="232646"/>
                </a:cubicBezTo>
                <a:cubicBezTo>
                  <a:pt x="1347926" y="475302"/>
                  <a:pt x="1383437" y="1222506"/>
                  <a:pt x="1642369" y="1457764"/>
                </a:cubicBezTo>
                <a:cubicBezTo>
                  <a:pt x="1901301" y="1693022"/>
                  <a:pt x="2264545" y="1668608"/>
                  <a:pt x="2627790" y="164419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TextBox 51"/>
          <p:cNvSpPr txBox="1"/>
          <p:nvPr/>
        </p:nvSpPr>
        <p:spPr>
          <a:xfrm>
            <a:off x="3351153" y="6227070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B050"/>
                </a:solidFill>
                <a:latin typeface="Consolas" panose="020B0609020204030204" pitchFamily="49" charset="0"/>
              </a:rPr>
              <a:t>lots more files!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F95EB-1FA3-EE09-B457-94B4F27D1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86" y="842602"/>
            <a:ext cx="5660044" cy="12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40983" y="183467"/>
            <a:ext cx="3365024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latin typeface="Consolas" panose="020B0609020204030204" pitchFamily="49" charset="0"/>
              </a:rPr>
              <a:t>class Character</a:t>
            </a:r>
          </a:p>
          <a:p>
            <a:r>
              <a:rPr lang="en-SG" sz="2000" b="1">
                <a:latin typeface="Consolas" panose="020B0609020204030204" pitchFamily="49" charset="0"/>
              </a:rPr>
              <a:t>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public int Strength;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public int Agility;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public int Charisma;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r>
              <a:rPr lang="en-SG" sz="2000" b="1"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4968" y="1843721"/>
            <a:ext cx="82253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latin typeface="Consolas" panose="020B0609020204030204" pitchFamily="49" charset="0"/>
              </a:rPr>
              <a:t>public Character(int strength, int agility, int charisma)</a:t>
            </a:r>
          </a:p>
          <a:p>
            <a:r>
              <a:rPr lang="en-SG" sz="2000" b="1">
                <a:latin typeface="Consolas" panose="020B0609020204030204" pitchFamily="49" charset="0"/>
              </a:rPr>
              <a:t>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Strength = strength;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Agility  = agility;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Charisma = charisma;</a:t>
            </a:r>
          </a:p>
          <a:p>
            <a:r>
              <a:rPr lang="en-SG" sz="2000" b="1"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4968" y="3782713"/>
            <a:ext cx="58272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public void AddStrength(int amountToAdd)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Strength += amountToAdd;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5" name="Right Bracket 4"/>
          <p:cNvSpPr/>
          <p:nvPr/>
        </p:nvSpPr>
        <p:spPr>
          <a:xfrm>
            <a:off x="6192026" y="3727370"/>
            <a:ext cx="195309" cy="1384995"/>
          </a:xfrm>
          <a:prstGeom prst="rightBracket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/>
          <p:cNvSpPr/>
          <p:nvPr/>
        </p:nvSpPr>
        <p:spPr>
          <a:xfrm>
            <a:off x="6504354" y="3547435"/>
            <a:ext cx="22371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>
                <a:solidFill>
                  <a:srgbClr val="C00000"/>
                </a:solidFill>
              </a:rPr>
              <a:t>Changes the value of Strength.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504353" y="4380654"/>
            <a:ext cx="2237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>
                <a:solidFill>
                  <a:srgbClr val="C00000"/>
                </a:solidFill>
              </a:rPr>
              <a:t>Why not just use: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0983" y="5582527"/>
            <a:ext cx="6391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B050"/>
                </a:solidFill>
                <a:latin typeface="Consolas" panose="020B0609020204030204" pitchFamily="49" charset="0"/>
              </a:rPr>
              <a:t>Character fighter = new Character(20, 5, 3);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0983" y="6005491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B050"/>
                </a:solidFill>
                <a:latin typeface="Consolas" panose="020B0609020204030204" pitchFamily="49" charset="0"/>
              </a:rPr>
              <a:t>fighter AddStrength(1);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504353" y="4906097"/>
            <a:ext cx="2569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>
                <a:solidFill>
                  <a:srgbClr val="C00000"/>
                </a:solidFill>
              </a:rPr>
              <a:t>fighter.Strength += 1;</a:t>
            </a:r>
          </a:p>
        </p:txBody>
      </p:sp>
      <p:sp>
        <p:nvSpPr>
          <p:cNvPr id="49" name="Rectangle 48"/>
          <p:cNvSpPr/>
          <p:nvPr/>
        </p:nvSpPr>
        <p:spPr>
          <a:xfrm rot="20936311">
            <a:off x="7032761" y="311295"/>
            <a:ext cx="1512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5400" b="1">
                <a:solidFill>
                  <a:srgbClr val="0070C0"/>
                </a:solidFill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25588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/>
      <p:bldP spid="44" grpId="0"/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40983" y="183467"/>
            <a:ext cx="675696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latin typeface="Consolas" panose="020B0609020204030204" pitchFamily="49" charset="0"/>
              </a:rPr>
              <a:t>class Character</a:t>
            </a:r>
          </a:p>
          <a:p>
            <a:r>
              <a:rPr lang="en-SG" sz="2000" b="1">
                <a:latin typeface="Consolas" panose="020B0609020204030204" pitchFamily="49" charset="0"/>
              </a:rPr>
              <a:t>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public int Strength;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public int Agility;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public int Charisma;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11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private int maxStrength = 50;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12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 i="1">
                <a:latin typeface="Consolas" panose="020B0609020204030204" pitchFamily="49" charset="0"/>
              </a:rPr>
              <a:t>	// Constructor not shown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r>
              <a:rPr lang="en-SG" sz="2000" b="1"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4968" y="2833898"/>
            <a:ext cx="639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public void AddStrength(int amountToAdd)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   if(</a:t>
            </a:r>
            <a:r>
              <a:rPr lang="en-SG" sz="2000" b="1">
                <a:solidFill>
                  <a:srgbClr val="C00000"/>
                </a:solidFill>
                <a:latin typeface="Consolas" panose="020B0609020204030204" pitchFamily="49" charset="0"/>
              </a:rPr>
              <a:t>Strength + amountToAdd &lt;= maxStrength</a:t>
            </a: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   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   Strength += amountToAdd;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1623" y="5167270"/>
            <a:ext cx="6391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latin typeface="Consolas" panose="020B0609020204030204" pitchFamily="49" charset="0"/>
              </a:rPr>
              <a:t>Character fighter = new Character(20, 5, 3);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71623" y="607419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latin typeface="Consolas" panose="020B0609020204030204" pitchFamily="49" charset="0"/>
              </a:rPr>
              <a:t>fighter.AddStrength(50);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623" y="5619374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latin typeface="Consolas" panose="020B0609020204030204" pitchFamily="49" charset="0"/>
              </a:rPr>
              <a:t>fighter.Strength += 50;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75028" y="5122880"/>
            <a:ext cx="6470331" cy="145547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/>
          <p:cNvSpPr txBox="1"/>
          <p:nvPr/>
        </p:nvSpPr>
        <p:spPr>
          <a:xfrm>
            <a:off x="5797362" y="561177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C00000"/>
                </a:solidFill>
                <a:latin typeface="Consolas" panose="020B0609020204030204" pitchFamily="49" charset="0"/>
              </a:rPr>
              <a:t>// DANGER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89351" y="606659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solidFill>
                  <a:srgbClr val="00B050"/>
                </a:solidFill>
                <a:latin typeface="Consolas" panose="020B0609020204030204" pitchFamily="49" charset="0"/>
              </a:rPr>
              <a:t>// OKAY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65699" y="1049594"/>
            <a:ext cx="2716324" cy="2647547"/>
            <a:chOff x="6265699" y="1303016"/>
            <a:chExt cx="2716324" cy="2647547"/>
          </a:xfrm>
        </p:grpSpPr>
        <p:sp>
          <p:nvSpPr>
            <p:cNvPr id="19" name="TextBox 18"/>
            <p:cNvSpPr txBox="1"/>
            <p:nvPr/>
          </p:nvSpPr>
          <p:spPr>
            <a:xfrm>
              <a:off x="6265699" y="1303016"/>
              <a:ext cx="27163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>
                  <a:solidFill>
                    <a:srgbClr val="C00000"/>
                  </a:solidFill>
                </a:rPr>
                <a:t>Client code’s access to the object’s data is controlled  </a:t>
              </a:r>
            </a:p>
          </p:txBody>
        </p:sp>
        <p:sp>
          <p:nvSpPr>
            <p:cNvPr id="2" name="Freeform 1"/>
            <p:cNvSpPr/>
            <p:nvPr/>
          </p:nvSpPr>
          <p:spPr>
            <a:xfrm>
              <a:off x="6879351" y="2587039"/>
              <a:ext cx="744510" cy="1363524"/>
            </a:xfrm>
            <a:custGeom>
              <a:avLst/>
              <a:gdLst>
                <a:gd name="connsiteX0" fmla="*/ 719092 w 744510"/>
                <a:gd name="connsiteY0" fmla="*/ 0 h 1233996"/>
                <a:gd name="connsiteX1" fmla="*/ 656948 w 744510"/>
                <a:gd name="connsiteY1" fmla="*/ 639192 h 1233996"/>
                <a:gd name="connsiteX2" fmla="*/ 0 w 744510"/>
                <a:gd name="connsiteY2" fmla="*/ 1233996 h 123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4510" h="1233996">
                  <a:moveTo>
                    <a:pt x="719092" y="0"/>
                  </a:moveTo>
                  <a:cubicBezTo>
                    <a:pt x="747944" y="216763"/>
                    <a:pt x="776797" y="433526"/>
                    <a:pt x="656948" y="639192"/>
                  </a:cubicBezTo>
                  <a:cubicBezTo>
                    <a:pt x="537099" y="844858"/>
                    <a:pt x="268549" y="1039427"/>
                    <a:pt x="0" y="1233996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1" name="TextBox 20"/>
          <p:cNvSpPr txBox="1"/>
          <p:nvPr/>
        </p:nvSpPr>
        <p:spPr>
          <a:xfrm rot="21188208">
            <a:off x="6721992" y="2624785"/>
            <a:ext cx="2099325" cy="4616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>
                <a:solidFill>
                  <a:schemeClr val="bg1"/>
                </a:solidFill>
              </a:rPr>
              <a:t>Encapsulation!</a:t>
            </a:r>
          </a:p>
        </p:txBody>
      </p:sp>
    </p:spTree>
    <p:extLst>
      <p:ext uri="{BB962C8B-B14F-4D97-AF65-F5344CB8AC3E}">
        <p14:creationId xmlns:p14="http://schemas.microsoft.com/office/powerpoint/2010/main" val="20288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 animBg="1"/>
      <p:bldP spid="17" grpId="0"/>
      <p:bldP spid="18" grpId="0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40983" y="183467"/>
            <a:ext cx="6756967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latin typeface="Consolas" panose="020B0609020204030204" pitchFamily="49" charset="0"/>
              </a:rPr>
              <a:t>class Character</a:t>
            </a:r>
          </a:p>
          <a:p>
            <a:r>
              <a:rPr lang="en-SG" sz="2000" b="1">
                <a:latin typeface="Consolas" panose="020B0609020204030204" pitchFamily="49" charset="0"/>
              </a:rPr>
              <a:t>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C00000"/>
                </a:solidFill>
                <a:latin typeface="Consolas" panose="020B0609020204030204" pitchFamily="49" charset="0"/>
              </a:rPr>
              <a:t>private</a:t>
            </a:r>
            <a:r>
              <a:rPr lang="en-SG" sz="2000" b="1">
                <a:latin typeface="Consolas" panose="020B0609020204030204" pitchFamily="49" charset="0"/>
              </a:rPr>
              <a:t> int </a:t>
            </a:r>
            <a:r>
              <a:rPr lang="en-SG" sz="2000" b="1">
                <a:solidFill>
                  <a:srgbClr val="C00000"/>
                </a:solidFill>
                <a:latin typeface="Consolas" panose="020B0609020204030204" pitchFamily="49" charset="0"/>
              </a:rPr>
              <a:t>s</a:t>
            </a:r>
            <a:r>
              <a:rPr lang="en-SG" sz="2000" b="1">
                <a:latin typeface="Consolas" panose="020B0609020204030204" pitchFamily="49" charset="0"/>
              </a:rPr>
              <a:t>trength;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C00000"/>
                </a:solidFill>
                <a:latin typeface="Consolas" panose="020B0609020204030204" pitchFamily="49" charset="0"/>
              </a:rPr>
              <a:t>private</a:t>
            </a:r>
            <a:r>
              <a:rPr lang="en-SG" sz="2000" b="1">
                <a:latin typeface="Consolas" panose="020B0609020204030204" pitchFamily="49" charset="0"/>
              </a:rPr>
              <a:t> int </a:t>
            </a:r>
            <a:r>
              <a:rPr lang="en-SG" sz="2000" b="1">
                <a:solidFill>
                  <a:srgbClr val="C00000"/>
                </a:solidFill>
                <a:latin typeface="Consolas" panose="020B0609020204030204" pitchFamily="49" charset="0"/>
              </a:rPr>
              <a:t>a</a:t>
            </a:r>
            <a:r>
              <a:rPr lang="en-SG" sz="2000" b="1">
                <a:latin typeface="Consolas" panose="020B0609020204030204" pitchFamily="49" charset="0"/>
              </a:rPr>
              <a:t>gility;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C00000"/>
                </a:solidFill>
                <a:latin typeface="Consolas" panose="020B0609020204030204" pitchFamily="49" charset="0"/>
              </a:rPr>
              <a:t>private</a:t>
            </a:r>
            <a:r>
              <a:rPr lang="en-SG" sz="2000" b="1">
                <a:latin typeface="Consolas" panose="020B0609020204030204" pitchFamily="49" charset="0"/>
              </a:rPr>
              <a:t> int </a:t>
            </a:r>
            <a:r>
              <a:rPr lang="en-SG" sz="2000" b="1">
                <a:solidFill>
                  <a:srgbClr val="C00000"/>
                </a:solidFill>
                <a:latin typeface="Consolas" panose="020B0609020204030204" pitchFamily="49" charset="0"/>
              </a:rPr>
              <a:t>c</a:t>
            </a:r>
            <a:r>
              <a:rPr lang="en-SG" sz="2000" b="1">
                <a:latin typeface="Consolas" panose="020B0609020204030204" pitchFamily="49" charset="0"/>
              </a:rPr>
              <a:t>harisma;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11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private int maxStrength = 50;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12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 i="1">
                <a:latin typeface="Consolas" panose="020B0609020204030204" pitchFamily="49" charset="0"/>
              </a:rPr>
              <a:t>	// Constructor not shown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r>
              <a:rPr lang="en-SG" sz="2000" b="1"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4968" y="2833916"/>
            <a:ext cx="639149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>
                <a:latin typeface="Consolas" panose="020B0609020204030204" pitchFamily="49" charset="0"/>
              </a:rPr>
              <a:t>public void AddStrength(int amountToAdd)</a:t>
            </a:r>
          </a:p>
          <a:p>
            <a:r>
              <a:rPr lang="en-SG" sz="2000" b="1">
                <a:latin typeface="Consolas" panose="020B0609020204030204" pitchFamily="49" charset="0"/>
              </a:rPr>
              <a:t>{</a:t>
            </a:r>
          </a:p>
          <a:p>
            <a:r>
              <a:rPr lang="en-SG" sz="2000" b="1">
                <a:latin typeface="Consolas" panose="020B0609020204030204" pitchFamily="49" charset="0"/>
              </a:rPr>
              <a:t>   if(Strength + amountToAdd &lt;= maxStrength)</a:t>
            </a:r>
          </a:p>
          <a:p>
            <a:r>
              <a:rPr lang="en-SG" sz="2000" b="1">
                <a:latin typeface="Consolas" panose="020B0609020204030204" pitchFamily="49" charset="0"/>
              </a:rPr>
              <a:t>   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   Strength += amountToAdd;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   }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else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	Strength = maxStrength;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SG" sz="2000" b="1">
                <a:latin typeface="Consolas" panose="020B0609020204030204" pitchFamily="49" charset="0"/>
              </a:rPr>
              <a:t>}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86178" y="870012"/>
            <a:ext cx="4763018" cy="904349"/>
            <a:chOff x="3786178" y="870012"/>
            <a:chExt cx="4763018" cy="904349"/>
          </a:xfrm>
        </p:grpSpPr>
        <p:sp>
          <p:nvSpPr>
            <p:cNvPr id="22" name="Right Bracket 21"/>
            <p:cNvSpPr/>
            <p:nvPr/>
          </p:nvSpPr>
          <p:spPr>
            <a:xfrm>
              <a:off x="3786178" y="870012"/>
              <a:ext cx="164386" cy="904349"/>
            </a:xfrm>
            <a:prstGeom prst="rightBracket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16262" y="968243"/>
              <a:ext cx="443293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000" b="1">
                  <a:solidFill>
                    <a:srgbClr val="C00000"/>
                  </a:solidFill>
                </a:rPr>
                <a:t>But what if external client code wants to know the value of these variables?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43705" y="234951"/>
            <a:ext cx="5856889" cy="670571"/>
            <a:chOff x="2343705" y="234951"/>
            <a:chExt cx="5856889" cy="670571"/>
          </a:xfrm>
        </p:grpSpPr>
        <p:sp>
          <p:nvSpPr>
            <p:cNvPr id="25" name="Rectangle 24"/>
            <p:cNvSpPr/>
            <p:nvPr/>
          </p:nvSpPr>
          <p:spPr>
            <a:xfrm>
              <a:off x="4074850" y="234951"/>
              <a:ext cx="41257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000" b="1">
                  <a:solidFill>
                    <a:srgbClr val="C00000"/>
                  </a:solidFill>
                </a:rPr>
                <a:t>Note lower case to indicate private.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2343705" y="435006"/>
              <a:ext cx="1731145" cy="470516"/>
            </a:xfrm>
            <a:custGeom>
              <a:avLst/>
              <a:gdLst>
                <a:gd name="connsiteX0" fmla="*/ 1731145 w 1731145"/>
                <a:gd name="connsiteY0" fmla="*/ 0 h 470516"/>
                <a:gd name="connsiteX1" fmla="*/ 301841 w 1731145"/>
                <a:gd name="connsiteY1" fmla="*/ 239697 h 470516"/>
                <a:gd name="connsiteX2" fmla="*/ 0 w 1731145"/>
                <a:gd name="connsiteY2" fmla="*/ 470516 h 47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1145" h="470516">
                  <a:moveTo>
                    <a:pt x="1731145" y="0"/>
                  </a:moveTo>
                  <a:cubicBezTo>
                    <a:pt x="1160755" y="80639"/>
                    <a:pt x="590365" y="161278"/>
                    <a:pt x="301841" y="239697"/>
                  </a:cubicBezTo>
                  <a:cubicBezTo>
                    <a:pt x="13317" y="318116"/>
                    <a:pt x="6658" y="394316"/>
                    <a:pt x="0" y="470516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99556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40983" y="183467"/>
            <a:ext cx="6756967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latin typeface="Consolas" panose="020B0609020204030204" pitchFamily="49" charset="0"/>
              </a:rPr>
              <a:t>class Character</a:t>
            </a:r>
          </a:p>
          <a:p>
            <a:r>
              <a:rPr lang="en-SG" sz="2000" b="1">
                <a:latin typeface="Consolas" panose="020B0609020204030204" pitchFamily="49" charset="0"/>
              </a:rPr>
              <a:t>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private</a:t>
            </a:r>
            <a:r>
              <a:rPr lang="en-SG" sz="2000" b="1">
                <a:latin typeface="Consolas" panose="020B0609020204030204" pitchFamily="49" charset="0"/>
              </a:rPr>
              <a:t> int strength;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private </a:t>
            </a:r>
            <a:r>
              <a:rPr lang="en-SG" sz="2000" b="1">
                <a:latin typeface="Consolas" panose="020B0609020204030204" pitchFamily="49" charset="0"/>
              </a:rPr>
              <a:t>int agility;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private </a:t>
            </a:r>
            <a:r>
              <a:rPr lang="en-SG" sz="2000" b="1">
                <a:latin typeface="Consolas" panose="020B0609020204030204" pitchFamily="49" charset="0"/>
              </a:rPr>
              <a:t>int charisma;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11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private int maxStrength = 50;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12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 i="1">
                <a:latin typeface="Consolas" panose="020B0609020204030204" pitchFamily="49" charset="0"/>
              </a:rPr>
              <a:t>	// Constructor not shown	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 i="1">
                <a:latin typeface="Consolas" panose="020B0609020204030204" pitchFamily="49" charset="0"/>
              </a:rPr>
              <a:t>	// Other functions not shown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public int GetStrength()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	return strength;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public int GetAgility()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	return agility;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}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// etc.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72104" y="3355760"/>
            <a:ext cx="4478933" cy="2778710"/>
            <a:chOff x="3786178" y="870012"/>
            <a:chExt cx="4478933" cy="2778710"/>
          </a:xfrm>
        </p:grpSpPr>
        <p:sp>
          <p:nvSpPr>
            <p:cNvPr id="8" name="Right Bracket 7"/>
            <p:cNvSpPr/>
            <p:nvPr/>
          </p:nvSpPr>
          <p:spPr>
            <a:xfrm>
              <a:off x="3786178" y="870012"/>
              <a:ext cx="155508" cy="2778710"/>
            </a:xfrm>
            <a:prstGeom prst="rightBracket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47063" y="1492026"/>
              <a:ext cx="41257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000" b="1">
                  <a:solidFill>
                    <a:srgbClr val="C00000"/>
                  </a:solidFill>
                </a:rPr>
                <a:t>Control access to the variable values.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47063" y="2069075"/>
              <a:ext cx="421804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000" b="1">
                  <a:solidFill>
                    <a:srgbClr val="C00000"/>
                  </a:solidFill>
                </a:rPr>
                <a:t>Provide a way to access the variables … but not to change them directly.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01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40983" y="183467"/>
            <a:ext cx="6756967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latin typeface="Consolas" panose="020B0609020204030204" pitchFamily="49" charset="0"/>
              </a:rPr>
              <a:t>class Character</a:t>
            </a:r>
          </a:p>
          <a:p>
            <a:r>
              <a:rPr lang="en-SG" sz="2000" b="1">
                <a:latin typeface="Consolas" panose="020B0609020204030204" pitchFamily="49" charset="0"/>
              </a:rPr>
              <a:t>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private</a:t>
            </a:r>
            <a:r>
              <a:rPr lang="en-SG" sz="2000" b="1">
                <a:latin typeface="Consolas" panose="020B0609020204030204" pitchFamily="49" charset="0"/>
              </a:rPr>
              <a:t> int strength;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private </a:t>
            </a:r>
            <a:r>
              <a:rPr lang="en-SG" sz="2000" b="1">
                <a:latin typeface="Consolas" panose="020B0609020204030204" pitchFamily="49" charset="0"/>
              </a:rPr>
              <a:t>int agility;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private </a:t>
            </a:r>
            <a:r>
              <a:rPr lang="en-SG" sz="2000" b="1">
                <a:latin typeface="Consolas" panose="020B0609020204030204" pitchFamily="49" charset="0"/>
              </a:rPr>
              <a:t>int charisma;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11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private int maxStrength = 50;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12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 i="1">
                <a:latin typeface="Consolas" panose="020B0609020204030204" pitchFamily="49" charset="0"/>
              </a:rPr>
              <a:t>	// Constructor not shown	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 i="1">
                <a:latin typeface="Consolas" panose="020B0609020204030204" pitchFamily="49" charset="0"/>
              </a:rPr>
              <a:t>	// Other functions not shown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endParaRPr lang="en-SG" sz="2000" b="1">
              <a:latin typeface="Consolas" panose="020B0609020204030204" pitchFamily="49" charset="0"/>
            </a:endParaRP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latin typeface="Consolas" panose="020B0609020204030204" pitchFamily="49" charset="0"/>
              </a:rPr>
              <a:t>	</a:t>
            </a: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public void SetStrength(int value)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	if(value &lt;= maxStrength)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	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		strength = value;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	}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000" b="1">
                <a:solidFill>
                  <a:srgbClr val="0070C0"/>
                </a:solidFill>
                <a:latin typeface="Consolas" panose="020B0609020204030204" pitchFamily="49" charset="0"/>
              </a:rPr>
              <a:t>	}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79468" y="3338004"/>
            <a:ext cx="3085138" cy="1988598"/>
            <a:chOff x="3786178" y="967666"/>
            <a:chExt cx="3085138" cy="1988598"/>
          </a:xfrm>
        </p:grpSpPr>
        <p:sp>
          <p:nvSpPr>
            <p:cNvPr id="12" name="Right Bracket 11"/>
            <p:cNvSpPr/>
            <p:nvPr/>
          </p:nvSpPr>
          <p:spPr>
            <a:xfrm>
              <a:off x="3786178" y="967666"/>
              <a:ext cx="93364" cy="1988598"/>
            </a:xfrm>
            <a:prstGeom prst="rightBracket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11552" y="1300245"/>
              <a:ext cx="285976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000" b="1">
                  <a:solidFill>
                    <a:srgbClr val="C00000"/>
                  </a:solidFill>
                </a:rPr>
                <a:t>If necessary, provide a controlled and safe way to directly set the value of an internal variable.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398160" y="6069032"/>
            <a:ext cx="4479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b="1"/>
              <a:t>C# has a more compact syntax </a:t>
            </a:r>
            <a:r>
              <a:rPr lang="en-SG" sz="2400" b="1">
                <a:sym typeface="Wingdings" panose="05000000000000000000" pitchFamily="2" charset="2"/>
              </a:rPr>
              <a:t></a:t>
            </a:r>
            <a:endParaRPr lang="en-SG" sz="2400" b="1"/>
          </a:p>
        </p:txBody>
      </p:sp>
    </p:spTree>
    <p:extLst>
      <p:ext uri="{BB962C8B-B14F-4D97-AF65-F5344CB8AC3E}">
        <p14:creationId xmlns:p14="http://schemas.microsoft.com/office/powerpoint/2010/main" val="141803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4579" y="383558"/>
            <a:ext cx="40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private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SG" sz="2400" b="1">
                <a:latin typeface="Consolas" panose="020B0609020204030204" pitchFamily="49" charset="0"/>
              </a:rPr>
              <a:t>int strength;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579" y="987239"/>
            <a:ext cx="40296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public int Strength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{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get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{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	return strength;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}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set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{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	strength = value;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}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}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endParaRPr lang="en-SG" sz="2400" b="1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55907" y="1962283"/>
            <a:ext cx="332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fighter.strength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5907" y="2553749"/>
            <a:ext cx="332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fighter.Strength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8948">
            <a:off x="7858326" y="1864412"/>
            <a:ext cx="617940" cy="6179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8245" y="2446859"/>
            <a:ext cx="825157" cy="67544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831944" y="1700077"/>
            <a:ext cx="3959441" cy="152695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0" name="Group 9"/>
          <p:cNvGrpSpPr/>
          <p:nvPr/>
        </p:nvGrpSpPr>
        <p:grpSpPr>
          <a:xfrm>
            <a:off x="2708816" y="3913799"/>
            <a:ext cx="3974942" cy="2321626"/>
            <a:chOff x="2708816" y="3462048"/>
            <a:chExt cx="3974942" cy="2321626"/>
          </a:xfrm>
        </p:grpSpPr>
        <p:sp>
          <p:nvSpPr>
            <p:cNvPr id="24" name="TextBox 23"/>
            <p:cNvSpPr txBox="1"/>
            <p:nvPr/>
          </p:nvSpPr>
          <p:spPr>
            <a:xfrm>
              <a:off x="2708816" y="5322009"/>
              <a:ext cx="3974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8038">
                <a:tabLst>
                  <a:tab pos="355600" algn="l"/>
                  <a:tab pos="719138" algn="l"/>
                  <a:tab pos="1074738" algn="l"/>
                </a:tabLst>
              </a:pPr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fighter.Strength = 25;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4341181" y="3736083"/>
              <a:ext cx="1757778" cy="1585926"/>
            </a:xfrm>
            <a:custGeom>
              <a:avLst/>
              <a:gdLst>
                <a:gd name="connsiteX0" fmla="*/ 1731145 w 1731145"/>
                <a:gd name="connsiteY0" fmla="*/ 941033 h 941033"/>
                <a:gd name="connsiteX1" fmla="*/ 1038687 w 1731145"/>
                <a:gd name="connsiteY1" fmla="*/ 230820 h 941033"/>
                <a:gd name="connsiteX2" fmla="*/ 0 w 1731145"/>
                <a:gd name="connsiteY2" fmla="*/ 0 h 94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1145" h="941033">
                  <a:moveTo>
                    <a:pt x="1731145" y="941033"/>
                  </a:moveTo>
                  <a:cubicBezTo>
                    <a:pt x="1529178" y="664346"/>
                    <a:pt x="1327211" y="387659"/>
                    <a:pt x="1038687" y="230820"/>
                  </a:cubicBezTo>
                  <a:cubicBezTo>
                    <a:pt x="750163" y="73981"/>
                    <a:pt x="375081" y="36990"/>
                    <a:pt x="0" y="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096444" y="3462048"/>
              <a:ext cx="1034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value</a:t>
              </a:r>
              <a:endParaRPr lang="en-SG" sz="2400">
                <a:solidFill>
                  <a:srgbClr val="0070C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67602" y="614390"/>
            <a:ext cx="3688126" cy="918288"/>
            <a:chOff x="4967602" y="614390"/>
            <a:chExt cx="3688126" cy="918288"/>
          </a:xfrm>
        </p:grpSpPr>
        <p:sp>
          <p:nvSpPr>
            <p:cNvPr id="8" name="Rectangle 7"/>
            <p:cNvSpPr/>
            <p:nvPr/>
          </p:nvSpPr>
          <p:spPr>
            <a:xfrm>
              <a:off x="4998769" y="614390"/>
              <a:ext cx="35917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000" b="1">
                  <a:solidFill>
                    <a:srgbClr val="0070C0"/>
                  </a:solidFill>
                </a:rPr>
                <a:t>The technical term for these are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67602" y="978680"/>
              <a:ext cx="3688126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3000" b="1">
                  <a:solidFill>
                    <a:srgbClr val="0070C0"/>
                  </a:solidFill>
                </a:rPr>
                <a:t>automated properties</a:t>
              </a:r>
              <a:endParaRPr lang="en-SG" sz="300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5368651" y="3356837"/>
            <a:ext cx="29011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000" b="1">
                <a:solidFill>
                  <a:srgbClr val="0070C0"/>
                </a:solidFill>
              </a:rPr>
              <a:t>You will also see the term </a:t>
            </a:r>
            <a:r>
              <a:rPr lang="en-SG" sz="2800" b="1">
                <a:solidFill>
                  <a:srgbClr val="0070C0"/>
                </a:solidFill>
              </a:rPr>
              <a:t>getter/setter</a:t>
            </a:r>
          </a:p>
        </p:txBody>
      </p:sp>
      <p:sp>
        <p:nvSpPr>
          <p:cNvPr id="28" name="Rectangle 27"/>
          <p:cNvSpPr/>
          <p:nvPr/>
        </p:nvSpPr>
        <p:spPr>
          <a:xfrm rot="20766202">
            <a:off x="5202521" y="4502441"/>
            <a:ext cx="874278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SG" sz="2400" b="1">
                <a:solidFill>
                  <a:srgbClr val="0070C0"/>
                </a:solidFill>
              </a:rPr>
              <a:t>value</a:t>
            </a:r>
            <a:endParaRPr lang="en-SG" sz="2400" i="1"/>
          </a:p>
        </p:txBody>
      </p:sp>
      <p:sp>
        <p:nvSpPr>
          <p:cNvPr id="4" name="Rectangle 3"/>
          <p:cNvSpPr/>
          <p:nvPr/>
        </p:nvSpPr>
        <p:spPr>
          <a:xfrm rot="21324223">
            <a:off x="4652830" y="4910332"/>
            <a:ext cx="3501600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SG" sz="2400" b="1">
                <a:solidFill>
                  <a:srgbClr val="0070C0"/>
                </a:solidFill>
              </a:rPr>
              <a:t>This is done </a:t>
            </a:r>
            <a:r>
              <a:rPr lang="en-SG" sz="2400" b="1" i="1">
                <a:solidFill>
                  <a:srgbClr val="0070C0"/>
                </a:solidFill>
              </a:rPr>
              <a:t>automatically</a:t>
            </a:r>
            <a:endParaRPr lang="en-SG" sz="2400" i="1"/>
          </a:p>
        </p:txBody>
      </p:sp>
    </p:spTree>
    <p:extLst>
      <p:ext uri="{BB962C8B-B14F-4D97-AF65-F5344CB8AC3E}">
        <p14:creationId xmlns:p14="http://schemas.microsoft.com/office/powerpoint/2010/main" val="57110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 animBg="1"/>
      <p:bldP spid="27" grpId="0"/>
      <p:bldP spid="28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4579" y="383558"/>
            <a:ext cx="40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private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SG" sz="2400" b="1">
                <a:latin typeface="Consolas" panose="020B0609020204030204" pitchFamily="49" charset="0"/>
              </a:rPr>
              <a:t>int </a:t>
            </a:r>
            <a:r>
              <a:rPr lang="en-SG" sz="2400" b="1">
                <a:solidFill>
                  <a:srgbClr val="C00000"/>
                </a:solidFill>
                <a:latin typeface="Consolas" panose="020B0609020204030204" pitchFamily="49" charset="0"/>
              </a:rPr>
              <a:t>strength</a:t>
            </a:r>
            <a:r>
              <a:rPr lang="en-SG" sz="2400" b="1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578" y="987239"/>
            <a:ext cx="53435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public int Strength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{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get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{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	return </a:t>
            </a:r>
            <a:r>
              <a:rPr lang="en-SG" sz="2400" b="1">
                <a:solidFill>
                  <a:srgbClr val="C00000"/>
                </a:solidFill>
                <a:latin typeface="Consolas" panose="020B0609020204030204" pitchFamily="49" charset="0"/>
              </a:rPr>
              <a:t>strength</a:t>
            </a:r>
            <a:r>
              <a:rPr lang="en-SG" sz="2400" b="1">
                <a:latin typeface="Consolas" panose="020B0609020204030204" pitchFamily="49" charset="0"/>
              </a:rPr>
              <a:t>;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}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set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	if(value &lt;= maxStrength)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	{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		</a:t>
            </a:r>
            <a:r>
              <a:rPr lang="en-SG" sz="2400" b="1">
                <a:solidFill>
                  <a:srgbClr val="C00000"/>
                </a:solidFill>
                <a:latin typeface="Consolas" panose="020B0609020204030204" pitchFamily="49" charset="0"/>
              </a:rPr>
              <a:t>strength</a:t>
            </a:r>
            <a:r>
              <a:rPr lang="en-SG" sz="2400" b="1">
                <a:latin typeface="Consolas" panose="020B0609020204030204" pitchFamily="49" charset="0"/>
              </a:rPr>
              <a:t> = value;</a:t>
            </a:r>
          </a:p>
          <a:p>
            <a:pPr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	}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}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r>
              <a:rPr lang="en-SG" sz="2400" b="1">
                <a:latin typeface="Consolas" panose="020B0609020204030204" pitchFamily="49" charset="0"/>
              </a:rPr>
              <a:t>}</a:t>
            </a:r>
          </a:p>
          <a:p>
            <a:pPr defTabSz="808038">
              <a:tabLst>
                <a:tab pos="355600" algn="l"/>
                <a:tab pos="719138" algn="l"/>
                <a:tab pos="1074738" algn="l"/>
              </a:tabLst>
            </a:pPr>
            <a:endParaRPr lang="en-SG" sz="2400" b="1">
              <a:latin typeface="Consolas" panose="020B0609020204030204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72830" y="1585910"/>
            <a:ext cx="2951657" cy="1961966"/>
            <a:chOff x="5956916" y="4586563"/>
            <a:chExt cx="2951657" cy="1961966"/>
          </a:xfrm>
        </p:grpSpPr>
        <p:sp>
          <p:nvSpPr>
            <p:cNvPr id="2" name="Oval 1"/>
            <p:cNvSpPr/>
            <p:nvPr/>
          </p:nvSpPr>
          <p:spPr>
            <a:xfrm>
              <a:off x="5956916" y="4586563"/>
              <a:ext cx="1961966" cy="1961966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 rot="21188208">
              <a:off x="6485302" y="5181496"/>
              <a:ext cx="2423271" cy="52322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SG" sz="2800" b="1">
                  <a:solidFill>
                    <a:schemeClr val="bg1"/>
                  </a:solidFill>
                </a:rPr>
                <a:t>Encapsulation!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5388744" y="565424"/>
            <a:ext cx="2361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400" b="1">
                <a:solidFill>
                  <a:srgbClr val="0070C0"/>
                </a:solidFill>
              </a:rPr>
              <a:t>Your data is gold … protect it!</a:t>
            </a:r>
            <a:endParaRPr lang="en-SG" sz="2400">
              <a:solidFill>
                <a:srgbClr val="0070C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65068" y="5148614"/>
            <a:ext cx="7639235" cy="1660425"/>
            <a:chOff x="1265068" y="5148614"/>
            <a:chExt cx="7639235" cy="1660425"/>
          </a:xfrm>
        </p:grpSpPr>
        <p:grpSp>
          <p:nvGrpSpPr>
            <p:cNvPr id="7" name="Group 6"/>
            <p:cNvGrpSpPr/>
            <p:nvPr/>
          </p:nvGrpSpPr>
          <p:grpSpPr>
            <a:xfrm>
              <a:off x="3682833" y="5148614"/>
              <a:ext cx="4991605" cy="1210632"/>
              <a:chOff x="3655462" y="5408918"/>
              <a:chExt cx="4991605" cy="121063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655462" y="6157885"/>
                <a:ext cx="4991605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70C0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55600" algn="l"/>
                    <a:tab pos="719138" algn="l"/>
                    <a:tab pos="1074738" algn="l"/>
                  </a:tabLst>
                </a:pPr>
                <a:r>
                  <a:rPr lang="en-SG" sz="2400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public </a:t>
                </a:r>
                <a:r>
                  <a:rPr lang="en-SG" sz="2400" b="1">
                    <a:latin typeface="Consolas" panose="020B0609020204030204" pitchFamily="49" charset="0"/>
                  </a:rPr>
                  <a:t>int Strength </a:t>
                </a:r>
                <a:r>
                  <a:rPr lang="en-SG" sz="2400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{ get; }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122291" y="5408918"/>
                <a:ext cx="1524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2400" b="1">
                    <a:solidFill>
                      <a:srgbClr val="0070C0"/>
                    </a:solidFill>
                  </a:rPr>
                  <a:t>Shorthand</a:t>
                </a:r>
                <a:endParaRPr lang="en-SG" sz="2400"/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 flipH="1">
                <a:off x="7989903" y="5856045"/>
                <a:ext cx="177553" cy="30184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>
            <a:xfrm>
              <a:off x="1265068" y="6501262"/>
              <a:ext cx="76392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1400"/>
                <a:t>https://stackoverflow.com/questions/34743533/automated-property-with-getter-only-can-be-set-why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028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0718" y="1775534"/>
            <a:ext cx="8611340" cy="550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310718" y="2325950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27789" y="2325950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4944860" y="2325949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7261931" y="2325949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455665" y="4018603"/>
            <a:ext cx="4125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ENCAPSULATION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618000" y="3764418"/>
            <a:ext cx="3517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168234" y="3669968"/>
            <a:ext cx="3328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accent4"/>
                </a:solidFill>
              </a:rPr>
              <a:t>INHERITANCE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6038321" y="3994899"/>
            <a:ext cx="4107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POLYMORPHISM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265B1A-9C6A-410C-F26E-12F802FEB2C8}"/>
              </a:ext>
            </a:extLst>
          </p:cNvPr>
          <p:cNvGrpSpPr/>
          <p:nvPr/>
        </p:nvGrpSpPr>
        <p:grpSpPr>
          <a:xfrm>
            <a:off x="3299361" y="200257"/>
            <a:ext cx="2634054" cy="1600439"/>
            <a:chOff x="3299361" y="200257"/>
            <a:chExt cx="2634054" cy="1600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F271FC-5A6E-7B76-A5E2-1C7A52BE1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9361" y="477257"/>
              <a:ext cx="2634054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0">
                  <a:latin typeface="Arial Black" panose="020B0A04020102020204" pitchFamily="34" charset="0"/>
                </a:rPr>
                <a:t>OOP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8C0DF2-0403-6E72-7C6E-4286913AF9AF}"/>
                </a:ext>
              </a:extLst>
            </p:cNvPr>
            <p:cNvSpPr txBox="1"/>
            <p:nvPr/>
          </p:nvSpPr>
          <p:spPr>
            <a:xfrm>
              <a:off x="3354600" y="200257"/>
              <a:ext cx="25235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b="1"/>
                <a:t>The 4 Pillars of</a:t>
              </a:r>
              <a:endParaRPr lang="en-SG" sz="2900" b="1"/>
            </a:p>
          </p:txBody>
        </p:sp>
      </p:grpSp>
    </p:spTree>
    <p:extLst>
      <p:ext uri="{BB962C8B-B14F-4D97-AF65-F5344CB8AC3E}">
        <p14:creationId xmlns:p14="http://schemas.microsoft.com/office/powerpoint/2010/main" val="3425974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9522" y="2743200"/>
            <a:ext cx="2884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/>
              <a:t>Type-safety</a:t>
            </a:r>
          </a:p>
        </p:txBody>
      </p:sp>
    </p:spTree>
    <p:extLst>
      <p:ext uri="{BB962C8B-B14F-4D97-AF65-F5344CB8AC3E}">
        <p14:creationId xmlns:p14="http://schemas.microsoft.com/office/powerpoint/2010/main" val="2574125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4948157" y="1088821"/>
            <a:ext cx="2794470" cy="1240001"/>
            <a:chOff x="5263546" y="1066878"/>
            <a:chExt cx="2746074" cy="1218526"/>
          </a:xfrm>
        </p:grpSpPr>
        <p:grpSp>
          <p:nvGrpSpPr>
            <p:cNvPr id="17" name="Group 16"/>
            <p:cNvGrpSpPr/>
            <p:nvPr/>
          </p:nvGrpSpPr>
          <p:grpSpPr>
            <a:xfrm>
              <a:off x="6482072" y="1491475"/>
              <a:ext cx="1408031" cy="362936"/>
              <a:chOff x="6211139" y="5326604"/>
              <a:chExt cx="1408031" cy="36293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566593" y="5326604"/>
                <a:ext cx="1052577" cy="362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Agility</a:t>
                </a:r>
              </a:p>
            </p:txBody>
          </p:sp>
          <p:cxnSp>
            <p:nvCxnSpPr>
              <p:cNvPr id="19" name="Straight Connector 18"/>
              <p:cNvCxnSpPr>
                <a:stCxn id="27" idx="6"/>
                <a:endCxn id="18" idx="1"/>
              </p:cNvCxnSpPr>
              <p:nvPr/>
            </p:nvCxnSpPr>
            <p:spPr>
              <a:xfrm flipV="1">
                <a:off x="6211139" y="5508072"/>
                <a:ext cx="355454" cy="319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6450218" y="1167611"/>
              <a:ext cx="1310514" cy="362936"/>
              <a:chOff x="6179285" y="5002740"/>
              <a:chExt cx="1310514" cy="36293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561667" y="5002740"/>
                <a:ext cx="928132" cy="362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Health</a:t>
                </a:r>
              </a:p>
            </p:txBody>
          </p:sp>
          <p:cxnSp>
            <p:nvCxnSpPr>
              <p:cNvPr id="22" name="Straight Connector 21"/>
              <p:cNvCxnSpPr>
                <a:endCxn id="21" idx="1"/>
              </p:cNvCxnSpPr>
              <p:nvPr/>
            </p:nvCxnSpPr>
            <p:spPr>
              <a:xfrm flipV="1">
                <a:off x="6179285" y="5184208"/>
                <a:ext cx="382382" cy="1423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6477148" y="1815340"/>
              <a:ext cx="1532472" cy="362936"/>
              <a:chOff x="6206215" y="5650469"/>
              <a:chExt cx="1532472" cy="36293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6561667" y="5650469"/>
                <a:ext cx="1177020" cy="362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Charisma</a:t>
                </a: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H="1" flipV="1">
                <a:off x="6206215" y="5686674"/>
                <a:ext cx="382382" cy="13919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5263546" y="1066878"/>
              <a:ext cx="1218526" cy="1218526"/>
              <a:chOff x="4992613" y="4902007"/>
              <a:chExt cx="1218526" cy="1218526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992613" y="4902007"/>
                <a:ext cx="1218526" cy="121852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 sz="1200" b="1">
                  <a:latin typeface="Consolas" panose="020B0609020204030204" pitchFamily="49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061389" y="5317342"/>
                <a:ext cx="1071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latin typeface="Consolas" panose="020B0609020204030204" pitchFamily="49" charset="0"/>
                  </a:rPr>
                  <a:t>fighter</a:t>
                </a:r>
                <a:endParaRPr lang="en-SG"/>
              </a:p>
            </p:txBody>
          </p:sp>
        </p:grpSp>
      </p:grpSp>
      <p:cxnSp>
        <p:nvCxnSpPr>
          <p:cNvPr id="32" name="Straight Arrow Connector 31"/>
          <p:cNvCxnSpPr/>
          <p:nvPr/>
        </p:nvCxnSpPr>
        <p:spPr>
          <a:xfrm flipH="1">
            <a:off x="4931413" y="2328822"/>
            <a:ext cx="471324" cy="157959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00547" y="415243"/>
            <a:ext cx="132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b="1">
                <a:latin typeface="Consolas" panose="020B0609020204030204" pitchFamily="49" charset="0"/>
              </a:rPr>
              <a:t>Character datatype</a:t>
            </a:r>
            <a:endParaRPr lang="en-SG"/>
          </a:p>
        </p:txBody>
      </p:sp>
      <p:grpSp>
        <p:nvGrpSpPr>
          <p:cNvPr id="97" name="Group 96"/>
          <p:cNvGrpSpPr/>
          <p:nvPr/>
        </p:nvGrpSpPr>
        <p:grpSpPr>
          <a:xfrm>
            <a:off x="1928291" y="53317"/>
            <a:ext cx="2588805" cy="3845682"/>
            <a:chOff x="2023541" y="46967"/>
            <a:chExt cx="2588805" cy="3845682"/>
          </a:xfrm>
        </p:grpSpPr>
        <p:grpSp>
          <p:nvGrpSpPr>
            <p:cNvPr id="96" name="Group 95"/>
            <p:cNvGrpSpPr/>
            <p:nvPr/>
          </p:nvGrpSpPr>
          <p:grpSpPr>
            <a:xfrm>
              <a:off x="2023541" y="46967"/>
              <a:ext cx="2588805" cy="1903809"/>
              <a:chOff x="2023541" y="46967"/>
              <a:chExt cx="2588805" cy="1903809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273721" y="813279"/>
                <a:ext cx="1338625" cy="698904"/>
                <a:chOff x="2220858" y="1184975"/>
                <a:chExt cx="1338625" cy="698904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2253279" y="1514547"/>
                  <a:ext cx="1306204" cy="369332"/>
                  <a:chOff x="6211142" y="5326604"/>
                  <a:chExt cx="1283583" cy="362936"/>
                </a:xfrm>
              </p:grpSpPr>
              <p:sp>
                <p:nvSpPr>
                  <p:cNvPr id="45" name="Rectangle 44"/>
                  <p:cNvSpPr/>
                  <p:nvPr/>
                </p:nvSpPr>
                <p:spPr>
                  <a:xfrm>
                    <a:off x="6566593" y="5326604"/>
                    <a:ext cx="928132" cy="3629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SG" b="1">
                        <a:solidFill>
                          <a:srgbClr val="C00000"/>
                        </a:solidFill>
                        <a:latin typeface="Consolas" panose="020B0609020204030204" pitchFamily="49" charset="0"/>
                      </a:rPr>
                      <a:t>Weapon</a:t>
                    </a:r>
                  </a:p>
                </p:txBody>
              </p:sp>
              <p:cxnSp>
                <p:nvCxnSpPr>
                  <p:cNvPr id="46" name="Straight Connector 45"/>
                  <p:cNvCxnSpPr>
                    <a:stCxn id="39" idx="6"/>
                    <a:endCxn id="45" idx="1"/>
                  </p:cNvCxnSpPr>
                  <p:nvPr/>
                </p:nvCxnSpPr>
                <p:spPr>
                  <a:xfrm flipV="1">
                    <a:off x="6211142" y="5508072"/>
                    <a:ext cx="355451" cy="320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220858" y="1184975"/>
                  <a:ext cx="1206974" cy="369332"/>
                  <a:chOff x="6179285" y="5002740"/>
                  <a:chExt cx="1186072" cy="362936"/>
                </a:xfrm>
              </p:grpSpPr>
              <p:sp>
                <p:nvSpPr>
                  <p:cNvPr id="43" name="Rectangle 42"/>
                  <p:cNvSpPr/>
                  <p:nvPr/>
                </p:nvSpPr>
                <p:spPr>
                  <a:xfrm>
                    <a:off x="6561667" y="5002740"/>
                    <a:ext cx="803690" cy="3629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>
                        <a:solidFill>
                          <a:srgbClr val="C00000"/>
                        </a:solidFill>
                        <a:latin typeface="Consolas" panose="020B0609020204030204" pitchFamily="49" charset="0"/>
                      </a:rPr>
                      <a:t>Lives</a:t>
                    </a:r>
                    <a:endParaRPr lang="en-SG" b="1">
                      <a:solidFill>
                        <a:srgbClr val="C00000"/>
                      </a:solidFill>
                      <a:latin typeface="Consolas" panose="020B0609020204030204" pitchFamily="49" charset="0"/>
                    </a:endParaRPr>
                  </a:p>
                </p:txBody>
              </p:sp>
              <p:cxnSp>
                <p:nvCxnSpPr>
                  <p:cNvPr id="44" name="Straight Connector 43"/>
                  <p:cNvCxnSpPr>
                    <a:endCxn id="43" idx="1"/>
                  </p:cNvCxnSpPr>
                  <p:nvPr/>
                </p:nvCxnSpPr>
                <p:spPr>
                  <a:xfrm flipV="1">
                    <a:off x="6179285" y="5184208"/>
                    <a:ext cx="382382" cy="14239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8" name="Group 37"/>
              <p:cNvGrpSpPr/>
              <p:nvPr/>
            </p:nvGrpSpPr>
            <p:grpSpPr>
              <a:xfrm>
                <a:off x="2066141" y="710775"/>
                <a:ext cx="1240001" cy="1240001"/>
                <a:chOff x="4992613" y="4902007"/>
                <a:chExt cx="1218526" cy="1218526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4992613" y="4902007"/>
                  <a:ext cx="1218526" cy="1218526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5264192" y="5317342"/>
                  <a:ext cx="679244" cy="362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SG" b="1">
                      <a:latin typeface="Consolas" panose="020B0609020204030204" pitchFamily="49" charset="0"/>
                    </a:rPr>
                    <a:t>hero</a:t>
                  </a:r>
                  <a:endParaRPr lang="en-SG"/>
                </a:p>
              </p:txBody>
            </p:sp>
          </p:grpSp>
          <p:sp>
            <p:nvSpPr>
              <p:cNvPr id="47" name="Rectangle 46"/>
              <p:cNvSpPr/>
              <p:nvPr/>
            </p:nvSpPr>
            <p:spPr>
              <a:xfrm>
                <a:off x="2023541" y="46967"/>
                <a:ext cx="13252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b="1">
                    <a:latin typeface="Consolas" panose="020B0609020204030204" pitchFamily="49" charset="0"/>
                  </a:rPr>
                  <a:t>Player datatype</a:t>
                </a:r>
                <a:endParaRPr lang="en-SG"/>
              </a:p>
            </p:txBody>
          </p:sp>
        </p:grpSp>
        <p:cxnSp>
          <p:nvCxnSpPr>
            <p:cNvPr id="48" name="Straight Arrow Connector 47"/>
            <p:cNvCxnSpPr>
              <a:stCxn id="39" idx="5"/>
            </p:cNvCxnSpPr>
            <p:nvPr/>
          </p:nvCxnSpPr>
          <p:spPr>
            <a:xfrm>
              <a:off x="3124548" y="1769182"/>
              <a:ext cx="1389178" cy="212346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8948">
            <a:off x="3166762" y="1830393"/>
            <a:ext cx="617940" cy="617940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5466508" y="2460681"/>
            <a:ext cx="3264207" cy="1926958"/>
            <a:chOff x="5561758" y="2454331"/>
            <a:chExt cx="3264207" cy="1926958"/>
          </a:xfrm>
        </p:grpSpPr>
        <p:grpSp>
          <p:nvGrpSpPr>
            <p:cNvPr id="51" name="Group 50"/>
            <p:cNvGrpSpPr/>
            <p:nvPr/>
          </p:nvGrpSpPr>
          <p:grpSpPr>
            <a:xfrm>
              <a:off x="7525188" y="3532738"/>
              <a:ext cx="1179566" cy="369332"/>
              <a:chOff x="6211144" y="5326604"/>
              <a:chExt cx="1159139" cy="36293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566593" y="5326604"/>
                <a:ext cx="803690" cy="362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Power</a:t>
                </a:r>
              </a:p>
            </p:txBody>
          </p:sp>
          <p:cxnSp>
            <p:nvCxnSpPr>
              <p:cNvPr id="56" name="Straight Connector 55"/>
              <p:cNvCxnSpPr>
                <a:stCxn id="58" idx="6"/>
                <a:endCxn id="55" idx="1"/>
              </p:cNvCxnSpPr>
              <p:nvPr/>
            </p:nvCxnSpPr>
            <p:spPr>
              <a:xfrm flipV="1">
                <a:off x="6211144" y="5508072"/>
                <a:ext cx="355449" cy="32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7492765" y="3203168"/>
              <a:ext cx="1206969" cy="646331"/>
              <a:chOff x="6179288" y="5002743"/>
              <a:chExt cx="1186067" cy="635138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6561665" y="5002743"/>
                <a:ext cx="803690" cy="635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Magic</a:t>
                </a:r>
              </a:p>
              <a:p>
                <a:endParaRPr lang="en-SG" b="1">
                  <a:solidFill>
                    <a:srgbClr val="C00000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 flipV="1">
                <a:off x="6179288" y="5198628"/>
                <a:ext cx="339127" cy="1279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/>
            <p:cNvGrpSpPr/>
            <p:nvPr/>
          </p:nvGrpSpPr>
          <p:grpSpPr>
            <a:xfrm>
              <a:off x="6285187" y="3100662"/>
              <a:ext cx="1240001" cy="1240001"/>
              <a:chOff x="4992613" y="4902007"/>
              <a:chExt cx="1218526" cy="1218526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4992613" y="4902007"/>
                <a:ext cx="1218526" cy="1218526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SG" sz="1200" b="1">
                  <a:latin typeface="Consolas" panose="020B0609020204030204" pitchFamily="49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264192" y="5317342"/>
                <a:ext cx="679244" cy="362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b="1">
                    <a:latin typeface="Consolas" panose="020B0609020204030204" pitchFamily="49" charset="0"/>
                  </a:rPr>
                  <a:t>boss</a:t>
                </a:r>
                <a:endParaRPr lang="en-SG"/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6242587" y="2454331"/>
              <a:ext cx="1325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b="1">
                  <a:latin typeface="Consolas" panose="020B0609020204030204" pitchFamily="49" charset="0"/>
                </a:rPr>
                <a:t>Monster datatype</a:t>
              </a:r>
              <a:endParaRPr lang="en-SG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 flipV="1">
              <a:off x="7501471" y="3902070"/>
              <a:ext cx="389121" cy="1449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7881476" y="3878178"/>
              <a:ext cx="9444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solidFill>
                    <a:srgbClr val="C00000"/>
                  </a:solidFill>
                  <a:latin typeface="Consolas" panose="020B0609020204030204" pitchFamily="49" charset="0"/>
                </a:rPr>
                <a:t>Health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 flipH="1">
              <a:off x="5561758" y="4018284"/>
              <a:ext cx="844177" cy="36300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8948">
            <a:off x="5602482" y="3888380"/>
            <a:ext cx="617940" cy="61794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210892" y="3320976"/>
            <a:ext cx="795082" cy="71784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1413" y="2523929"/>
            <a:ext cx="825157" cy="675445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305843" y="1596204"/>
            <a:ext cx="2843097" cy="1929583"/>
            <a:chOff x="401093" y="1589854"/>
            <a:chExt cx="2843097" cy="1929583"/>
          </a:xfrm>
        </p:grpSpPr>
        <p:grpSp>
          <p:nvGrpSpPr>
            <p:cNvPr id="68" name="Group 67"/>
            <p:cNvGrpSpPr/>
            <p:nvPr/>
          </p:nvGrpSpPr>
          <p:grpSpPr>
            <a:xfrm>
              <a:off x="449720" y="2279436"/>
              <a:ext cx="2794470" cy="1240001"/>
              <a:chOff x="5263546" y="1066878"/>
              <a:chExt cx="2746074" cy="1218526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6482072" y="1491475"/>
                <a:ext cx="1408031" cy="362936"/>
                <a:chOff x="6211139" y="5326604"/>
                <a:chExt cx="1408031" cy="362936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6566593" y="5326604"/>
                  <a:ext cx="1052577" cy="362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SG" b="1">
                      <a:solidFill>
                        <a:srgbClr val="0070C0"/>
                      </a:solidFill>
                      <a:latin typeface="Consolas" panose="020B0609020204030204" pitchFamily="49" charset="0"/>
                    </a:rPr>
                    <a:t>Agility</a:t>
                  </a:r>
                </a:p>
              </p:txBody>
            </p:sp>
            <p:cxnSp>
              <p:nvCxnSpPr>
                <p:cNvPr id="80" name="Straight Connector 79"/>
                <p:cNvCxnSpPr>
                  <a:stCxn id="73" idx="6"/>
                  <a:endCxn id="79" idx="1"/>
                </p:cNvCxnSpPr>
                <p:nvPr/>
              </p:nvCxnSpPr>
              <p:spPr>
                <a:xfrm flipV="1">
                  <a:off x="6211139" y="5508072"/>
                  <a:ext cx="355454" cy="319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/>
              <p:cNvGrpSpPr/>
              <p:nvPr/>
            </p:nvGrpSpPr>
            <p:grpSpPr>
              <a:xfrm>
                <a:off x="6450218" y="1167611"/>
                <a:ext cx="1310514" cy="362936"/>
                <a:chOff x="6179285" y="5002740"/>
                <a:chExt cx="1310514" cy="362936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6561667" y="5002740"/>
                  <a:ext cx="928132" cy="362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SG" b="1">
                      <a:solidFill>
                        <a:srgbClr val="0070C0"/>
                      </a:solidFill>
                      <a:latin typeface="Consolas" panose="020B0609020204030204" pitchFamily="49" charset="0"/>
                    </a:rPr>
                    <a:t>Health</a:t>
                  </a:r>
                </a:p>
              </p:txBody>
            </p:sp>
            <p:cxnSp>
              <p:nvCxnSpPr>
                <p:cNvPr id="78" name="Straight Connector 77"/>
                <p:cNvCxnSpPr>
                  <a:endCxn id="77" idx="1"/>
                </p:cNvCxnSpPr>
                <p:nvPr/>
              </p:nvCxnSpPr>
              <p:spPr>
                <a:xfrm flipV="1">
                  <a:off x="6179285" y="5184208"/>
                  <a:ext cx="382382" cy="1423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/>
              <p:cNvGrpSpPr/>
              <p:nvPr/>
            </p:nvGrpSpPr>
            <p:grpSpPr>
              <a:xfrm>
                <a:off x="6477148" y="1815340"/>
                <a:ext cx="1532472" cy="362936"/>
                <a:chOff x="6206215" y="5650469"/>
                <a:chExt cx="1532472" cy="362936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6561667" y="5650469"/>
                  <a:ext cx="1177020" cy="362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SG" b="1">
                      <a:solidFill>
                        <a:srgbClr val="0070C0"/>
                      </a:solidFill>
                      <a:latin typeface="Consolas" panose="020B0609020204030204" pitchFamily="49" charset="0"/>
                    </a:rPr>
                    <a:t>Charisma</a:t>
                  </a:r>
                </a:p>
              </p:txBody>
            </p:sp>
            <p:cxnSp>
              <p:nvCxnSpPr>
                <p:cNvPr id="76" name="Straight Connector 75"/>
                <p:cNvCxnSpPr/>
                <p:nvPr/>
              </p:nvCxnSpPr>
              <p:spPr>
                <a:xfrm flipH="1" flipV="1">
                  <a:off x="6206215" y="5686674"/>
                  <a:ext cx="382382" cy="139198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/>
              <p:cNvGrpSpPr/>
              <p:nvPr/>
            </p:nvGrpSpPr>
            <p:grpSpPr>
              <a:xfrm>
                <a:off x="5263546" y="1066878"/>
                <a:ext cx="1218526" cy="1218526"/>
                <a:chOff x="4992613" y="4902007"/>
                <a:chExt cx="1218526" cy="1218526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4992613" y="4902007"/>
                  <a:ext cx="1218526" cy="1218526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SG" sz="1200" b="1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5018794" y="5317673"/>
                  <a:ext cx="1177020" cy="3629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SG" b="1">
                      <a:latin typeface="Consolas" panose="020B0609020204030204" pitchFamily="49" charset="0"/>
                    </a:rPr>
                    <a:t>assassin</a:t>
                  </a:r>
                  <a:endParaRPr lang="en-SG"/>
                </a:p>
              </p:txBody>
            </p:sp>
          </p:grpSp>
        </p:grpSp>
        <p:sp>
          <p:nvSpPr>
            <p:cNvPr id="81" name="Rectangle 80"/>
            <p:cNvSpPr/>
            <p:nvPr/>
          </p:nvSpPr>
          <p:spPr>
            <a:xfrm>
              <a:off x="401093" y="1589854"/>
              <a:ext cx="1325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b="1">
                  <a:latin typeface="Consolas" panose="020B0609020204030204" pitchFamily="49" charset="0"/>
                </a:rPr>
                <a:t>Character datatype</a:t>
              </a:r>
              <a:endParaRPr lang="en-SG"/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2649" y="3264207"/>
            <a:ext cx="825157" cy="675445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41267" y="4197350"/>
            <a:ext cx="51122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bool IsDead(Character 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object</a:t>
            </a:r>
            <a:r>
              <a:rPr lang="en-SG" sz="2400" b="1">
                <a:latin typeface="Consolas" panose="020B0609020204030204" pitchFamily="49" charset="0"/>
              </a:rPr>
              <a:t>)</a:t>
            </a:r>
          </a:p>
          <a:p>
            <a:r>
              <a:rPr lang="en-SG" sz="2400" b="1">
                <a:latin typeface="Consolas" panose="020B0609020204030204" pitchFamily="49" charset="0"/>
              </a:rPr>
              <a:t>{ </a:t>
            </a:r>
          </a:p>
          <a:p>
            <a:pPr>
              <a:tabLst>
                <a:tab pos="355600" algn="l"/>
              </a:tabLst>
            </a:pPr>
            <a:r>
              <a:rPr lang="en-SG" sz="2400" b="1">
                <a:latin typeface="Consolas" panose="020B0609020204030204" pitchFamily="49" charset="0"/>
              </a:rPr>
              <a:t>	if(object.Health &lt;= 0)</a:t>
            </a:r>
          </a:p>
          <a:p>
            <a:pPr>
              <a:tabLst>
                <a:tab pos="355600" algn="l"/>
                <a:tab pos="7191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	return true;</a:t>
            </a:r>
          </a:p>
          <a:p>
            <a:pPr>
              <a:tabLst>
                <a:tab pos="355600" algn="l"/>
                <a:tab pos="719138" algn="l"/>
              </a:tabLst>
            </a:pPr>
            <a:r>
              <a:rPr lang="en-SG" sz="2400" b="1">
                <a:latin typeface="Consolas" panose="020B0609020204030204" pitchFamily="49" charset="0"/>
              </a:rPr>
              <a:t>	return false;</a:t>
            </a:r>
          </a:p>
          <a:p>
            <a:pPr>
              <a:tabLst>
                <a:tab pos="355600" algn="l"/>
                <a:tab pos="719138" algn="l"/>
              </a:tabLst>
            </a:pPr>
            <a:r>
              <a:rPr lang="en-SG" sz="2400" b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4" name="TextBox 113"/>
          <p:cNvSpPr txBox="1"/>
          <p:nvPr/>
        </p:nvSpPr>
        <p:spPr>
          <a:xfrm rot="21261000">
            <a:off x="5372887" y="5441454"/>
            <a:ext cx="3073400" cy="738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b="1"/>
              <a:t>Why do you think this is called </a:t>
            </a:r>
            <a:r>
              <a:rPr lang="en-SG" sz="2400" b="1"/>
              <a:t>type-</a:t>
            </a:r>
            <a:r>
              <a:rPr lang="en-SG" sz="2400" b="1">
                <a:solidFill>
                  <a:srgbClr val="FFFF00"/>
                </a:solidFill>
              </a:rPr>
              <a:t>safety</a:t>
            </a:r>
            <a:r>
              <a:rPr lang="en-SG" sz="2400" b="1"/>
              <a:t>?</a:t>
            </a:r>
            <a:endParaRPr lang="en-SG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0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8908" y="1890942"/>
            <a:ext cx="575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And do we even think of things as separate collections of individual parts?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31243" y="3648412"/>
            <a:ext cx="6795837" cy="60368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2" name="Straight Connector 21"/>
          <p:cNvCxnSpPr/>
          <p:nvPr/>
        </p:nvCxnSpPr>
        <p:spPr>
          <a:xfrm>
            <a:off x="2685340" y="3648412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39437" y="3648412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29161" y="3648412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047748" y="3648412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184090" y="3648412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35813" y="3624812"/>
            <a:ext cx="43954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SG" sz="2800" b="1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8772" y="3624812"/>
            <a:ext cx="962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Front wheels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62" y="3701846"/>
            <a:ext cx="523377" cy="5021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31" y="3701846"/>
            <a:ext cx="523377" cy="50212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31243" y="4415087"/>
            <a:ext cx="6795837" cy="60368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9" name="Straight Connector 48"/>
          <p:cNvCxnSpPr/>
          <p:nvPr/>
        </p:nvCxnSpPr>
        <p:spPr>
          <a:xfrm>
            <a:off x="2685340" y="4415087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839437" y="4415087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29161" y="4415087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047748" y="4415087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184090" y="4415087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535813" y="4391487"/>
            <a:ext cx="43954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SG" sz="2800" b="1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8772" y="4362984"/>
            <a:ext cx="962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Back wheels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31" y="4468521"/>
            <a:ext cx="523377" cy="50212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1522283" y="5181762"/>
            <a:ext cx="6795837" cy="60368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6" name="Straight Connector 65"/>
          <p:cNvCxnSpPr/>
          <p:nvPr/>
        </p:nvCxnSpPr>
        <p:spPr>
          <a:xfrm>
            <a:off x="2676380" y="5181762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920201" y="5181762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038788" y="5181762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175130" y="5181762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526853" y="5158162"/>
            <a:ext cx="43954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SG" sz="2800" b="1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470444" y="5898041"/>
            <a:ext cx="2469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… more parts arrays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765" y="5256072"/>
            <a:ext cx="760644" cy="450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066" y="5273828"/>
            <a:ext cx="799697" cy="43245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3832085" y="5181762"/>
            <a:ext cx="0" cy="6036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353" y="5281272"/>
            <a:ext cx="891742" cy="39990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08" y="5264997"/>
            <a:ext cx="799697" cy="43245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84" y="5273828"/>
            <a:ext cx="760644" cy="4505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359" y="3688822"/>
            <a:ext cx="520495" cy="5178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946" y="3699191"/>
            <a:ext cx="521553" cy="518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27" y="3702001"/>
            <a:ext cx="497228" cy="49722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56" y="4493964"/>
            <a:ext cx="523377" cy="50212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754" y="4464197"/>
            <a:ext cx="520495" cy="51783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17" y="4464197"/>
            <a:ext cx="497228" cy="4972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332" y="4453365"/>
            <a:ext cx="521553" cy="518892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545654" y="5264997"/>
            <a:ext cx="962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Saddle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696782" y="2896262"/>
            <a:ext cx="850644" cy="715355"/>
            <a:chOff x="1696782" y="3222285"/>
            <a:chExt cx="850644" cy="715355"/>
          </a:xfrm>
        </p:grpSpPr>
        <p:sp>
          <p:nvSpPr>
            <p:cNvPr id="87" name="TextBox 86"/>
            <p:cNvSpPr txBox="1"/>
            <p:nvPr/>
          </p:nvSpPr>
          <p:spPr>
            <a:xfrm>
              <a:off x="1696782" y="3222285"/>
              <a:ext cx="850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>
                  <a:solidFill>
                    <a:srgbClr val="0070C0"/>
                  </a:solidFill>
                </a:rPr>
                <a:t>bike 0</a:t>
              </a:r>
            </a:p>
          </p:txBody>
        </p:sp>
        <p:cxnSp>
          <p:nvCxnSpPr>
            <p:cNvPr id="16" name="Straight Arrow Connector 15"/>
            <p:cNvCxnSpPr>
              <a:stCxn id="87" idx="2"/>
            </p:cNvCxnSpPr>
            <p:nvPr/>
          </p:nvCxnSpPr>
          <p:spPr>
            <a:xfrm flipH="1">
              <a:off x="2117087" y="3622395"/>
              <a:ext cx="5017" cy="3152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2838592" y="2896262"/>
            <a:ext cx="850644" cy="715355"/>
            <a:chOff x="1696782" y="3222285"/>
            <a:chExt cx="850644" cy="715355"/>
          </a:xfrm>
        </p:grpSpPr>
        <p:sp>
          <p:nvSpPr>
            <p:cNvPr id="89" name="TextBox 88"/>
            <p:cNvSpPr txBox="1"/>
            <p:nvPr/>
          </p:nvSpPr>
          <p:spPr>
            <a:xfrm>
              <a:off x="1696782" y="3222285"/>
              <a:ext cx="850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>
                  <a:solidFill>
                    <a:srgbClr val="0070C0"/>
                  </a:solidFill>
                </a:rPr>
                <a:t>bike 1</a:t>
              </a:r>
            </a:p>
          </p:txBody>
        </p:sp>
        <p:cxnSp>
          <p:nvCxnSpPr>
            <p:cNvPr id="90" name="Straight Arrow Connector 89"/>
            <p:cNvCxnSpPr>
              <a:stCxn id="89" idx="2"/>
            </p:cNvCxnSpPr>
            <p:nvPr/>
          </p:nvCxnSpPr>
          <p:spPr>
            <a:xfrm flipH="1">
              <a:off x="2117087" y="3622395"/>
              <a:ext cx="5017" cy="3152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937897" y="2896262"/>
            <a:ext cx="850644" cy="715355"/>
            <a:chOff x="1696782" y="3222285"/>
            <a:chExt cx="850644" cy="715355"/>
          </a:xfrm>
        </p:grpSpPr>
        <p:sp>
          <p:nvSpPr>
            <p:cNvPr id="92" name="TextBox 91"/>
            <p:cNvSpPr txBox="1"/>
            <p:nvPr/>
          </p:nvSpPr>
          <p:spPr>
            <a:xfrm>
              <a:off x="1696782" y="3222285"/>
              <a:ext cx="850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>
                  <a:solidFill>
                    <a:srgbClr val="0070C0"/>
                  </a:solidFill>
                </a:rPr>
                <a:t>bike 2</a:t>
              </a:r>
            </a:p>
          </p:txBody>
        </p:sp>
        <p:cxnSp>
          <p:nvCxnSpPr>
            <p:cNvPr id="93" name="Straight Arrow Connector 92"/>
            <p:cNvCxnSpPr>
              <a:stCxn id="92" idx="2"/>
            </p:cNvCxnSpPr>
            <p:nvPr/>
          </p:nvCxnSpPr>
          <p:spPr>
            <a:xfrm flipH="1">
              <a:off x="2117087" y="3622395"/>
              <a:ext cx="5017" cy="3152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075679" y="2896262"/>
            <a:ext cx="850644" cy="715355"/>
            <a:chOff x="1696782" y="3222285"/>
            <a:chExt cx="850644" cy="715355"/>
          </a:xfrm>
        </p:grpSpPr>
        <p:sp>
          <p:nvSpPr>
            <p:cNvPr id="95" name="TextBox 94"/>
            <p:cNvSpPr txBox="1"/>
            <p:nvPr/>
          </p:nvSpPr>
          <p:spPr>
            <a:xfrm>
              <a:off x="1696782" y="3222285"/>
              <a:ext cx="850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>
                  <a:solidFill>
                    <a:srgbClr val="0070C0"/>
                  </a:solidFill>
                </a:rPr>
                <a:t>bike 3</a:t>
              </a:r>
            </a:p>
          </p:txBody>
        </p:sp>
        <p:cxnSp>
          <p:nvCxnSpPr>
            <p:cNvPr id="96" name="Straight Arrow Connector 95"/>
            <p:cNvCxnSpPr>
              <a:stCxn id="95" idx="2"/>
            </p:cNvCxnSpPr>
            <p:nvPr/>
          </p:nvCxnSpPr>
          <p:spPr>
            <a:xfrm flipH="1">
              <a:off x="2117087" y="3622395"/>
              <a:ext cx="5017" cy="3152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6190684" y="2896262"/>
            <a:ext cx="850644" cy="715355"/>
            <a:chOff x="1696782" y="3222285"/>
            <a:chExt cx="850644" cy="715355"/>
          </a:xfrm>
        </p:grpSpPr>
        <p:sp>
          <p:nvSpPr>
            <p:cNvPr id="98" name="TextBox 97"/>
            <p:cNvSpPr txBox="1"/>
            <p:nvPr/>
          </p:nvSpPr>
          <p:spPr>
            <a:xfrm>
              <a:off x="1696782" y="3222285"/>
              <a:ext cx="850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>
                  <a:solidFill>
                    <a:srgbClr val="0070C0"/>
                  </a:solidFill>
                </a:rPr>
                <a:t>bike 4</a:t>
              </a:r>
            </a:p>
          </p:txBody>
        </p:sp>
        <p:cxnSp>
          <p:nvCxnSpPr>
            <p:cNvPr id="99" name="Straight Arrow Connector 98"/>
            <p:cNvCxnSpPr>
              <a:stCxn id="98" idx="2"/>
            </p:cNvCxnSpPr>
            <p:nvPr/>
          </p:nvCxnSpPr>
          <p:spPr>
            <a:xfrm flipH="1">
              <a:off x="2117087" y="3622395"/>
              <a:ext cx="5017" cy="3152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7330263" y="2879749"/>
            <a:ext cx="850644" cy="715355"/>
            <a:chOff x="1696782" y="3222285"/>
            <a:chExt cx="850644" cy="715355"/>
          </a:xfrm>
        </p:grpSpPr>
        <p:sp>
          <p:nvSpPr>
            <p:cNvPr id="101" name="TextBox 100"/>
            <p:cNvSpPr txBox="1"/>
            <p:nvPr/>
          </p:nvSpPr>
          <p:spPr>
            <a:xfrm>
              <a:off x="1696782" y="3222285"/>
              <a:ext cx="850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>
                  <a:solidFill>
                    <a:srgbClr val="0070C0"/>
                  </a:solidFill>
                </a:rPr>
                <a:t>bike n</a:t>
              </a:r>
            </a:p>
          </p:txBody>
        </p:sp>
        <p:cxnSp>
          <p:nvCxnSpPr>
            <p:cNvPr id="102" name="Straight Arrow Connector 101"/>
            <p:cNvCxnSpPr>
              <a:stCxn id="101" idx="2"/>
            </p:cNvCxnSpPr>
            <p:nvPr/>
          </p:nvCxnSpPr>
          <p:spPr>
            <a:xfrm flipH="1">
              <a:off x="2117087" y="3622395"/>
              <a:ext cx="5017" cy="3152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4E7C78C-D954-AFA9-DC8A-70A7982F8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4886" y="265962"/>
            <a:ext cx="5660044" cy="12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45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5451" y="350278"/>
            <a:ext cx="73212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Character SpellOfDoom(Character 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character</a:t>
            </a:r>
            <a:r>
              <a:rPr lang="en-SG" sz="2400" b="1">
                <a:latin typeface="Consolas" panose="020B0609020204030204" pitchFamily="49" charset="0"/>
              </a:rPr>
              <a:t>)</a:t>
            </a:r>
          </a:p>
          <a:p>
            <a:r>
              <a:rPr lang="en-SG" sz="2400" b="1">
                <a:latin typeface="Consolas" panose="020B0609020204030204" pitchFamily="49" charset="0"/>
              </a:rPr>
              <a:t>{ </a:t>
            </a:r>
          </a:p>
          <a:p>
            <a:pPr>
              <a:tabLst>
                <a:tab pos="355600" algn="l"/>
              </a:tabLst>
            </a:pPr>
            <a:r>
              <a:rPr lang="en-SG" sz="2400" b="1">
                <a:latin typeface="Consolas" panose="020B0609020204030204" pitchFamily="49" charset="0"/>
              </a:rPr>
              <a:t>	character.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Health</a:t>
            </a:r>
            <a:r>
              <a:rPr lang="en-SG" sz="2400" b="1">
                <a:latin typeface="Consolas" panose="020B0609020204030204" pitchFamily="49" charset="0"/>
              </a:rPr>
              <a:t> = 0;</a:t>
            </a:r>
          </a:p>
          <a:p>
            <a:pPr>
              <a:tabLst>
                <a:tab pos="355600" algn="l"/>
              </a:tabLst>
            </a:pPr>
            <a:r>
              <a:rPr lang="en-SG" sz="2400" b="1">
                <a:latin typeface="Consolas" panose="020B0609020204030204" pitchFamily="49" charset="0"/>
              </a:rPr>
              <a:t>	character.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Agility</a:t>
            </a:r>
            <a:r>
              <a:rPr lang="en-SG" sz="2400" b="1">
                <a:latin typeface="Consolas" panose="020B0609020204030204" pitchFamily="49" charset="0"/>
              </a:rPr>
              <a:t> = 0;</a:t>
            </a:r>
          </a:p>
          <a:p>
            <a:pPr>
              <a:tabLst>
                <a:tab pos="355600" algn="l"/>
              </a:tabLst>
            </a:pPr>
            <a:r>
              <a:rPr lang="en-SG" sz="2400" b="1">
                <a:latin typeface="Consolas" panose="020B0609020204030204" pitchFamily="49" charset="0"/>
              </a:rPr>
              <a:t>	character.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Charisma</a:t>
            </a:r>
            <a:r>
              <a:rPr lang="en-SG" sz="2400" b="1">
                <a:latin typeface="Consolas" panose="020B0609020204030204" pitchFamily="49" charset="0"/>
              </a:rPr>
              <a:t> = 0;</a:t>
            </a:r>
          </a:p>
          <a:p>
            <a:pPr>
              <a:tabLst>
                <a:tab pos="355600" algn="l"/>
              </a:tabLst>
            </a:pPr>
            <a:r>
              <a:rPr lang="en-SG" sz="2400" b="1">
                <a:latin typeface="Consolas" panose="020B0609020204030204" pitchFamily="49" charset="0"/>
              </a:rPr>
              <a:t>	return character;</a:t>
            </a:r>
          </a:p>
          <a:p>
            <a:pPr>
              <a:tabLst>
                <a:tab pos="355600" algn="l"/>
                <a:tab pos="719138" algn="l"/>
              </a:tabLst>
            </a:pPr>
            <a:r>
              <a:rPr lang="en-SG" sz="2400" b="1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4352" y="5314234"/>
            <a:ext cx="440936" cy="3609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4352" y="5731129"/>
            <a:ext cx="440936" cy="3609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4352" y="6135557"/>
            <a:ext cx="440936" cy="360935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506388" y="3541039"/>
            <a:ext cx="1814218" cy="3075660"/>
            <a:chOff x="506388" y="3541039"/>
            <a:chExt cx="1814218" cy="3075660"/>
          </a:xfrm>
        </p:grpSpPr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6917967"/>
                </p:ext>
              </p:extLst>
            </p:nvPr>
          </p:nvGraphicFramePr>
          <p:xfrm>
            <a:off x="833860" y="3945467"/>
            <a:ext cx="1486746" cy="1219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120400" imgH="1739520" progId="">
                    <p:embed/>
                  </p:oleObj>
                </mc:Choice>
                <mc:Fallback>
                  <p:oleObj r:id="rId4" imgW="2120400" imgH="173952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33860" y="3945467"/>
                          <a:ext cx="1486746" cy="12196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511314" y="5715754"/>
              <a:ext cx="13740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Agility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6388" y="5276474"/>
              <a:ext cx="12041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Health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6388" y="6155034"/>
              <a:ext cx="15440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Charisma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998" y="3541039"/>
              <a:ext cx="13244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Character</a:t>
              </a:r>
              <a:endParaRPr lang="en-SG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721638" y="3562439"/>
            <a:ext cx="1249687" cy="2614980"/>
            <a:chOff x="3721638" y="3562439"/>
            <a:chExt cx="1249687" cy="2614980"/>
          </a:xfrm>
        </p:grpSpPr>
        <p:sp>
          <p:nvSpPr>
            <p:cNvPr id="28" name="Rectangle 27"/>
            <p:cNvSpPr/>
            <p:nvPr/>
          </p:nvSpPr>
          <p:spPr>
            <a:xfrm>
              <a:off x="3726564" y="5715754"/>
              <a:ext cx="12041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Weapon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21638" y="5276474"/>
              <a:ext cx="1034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Lives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6836" y="3945467"/>
              <a:ext cx="913991" cy="1270958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4026836" y="3562439"/>
              <a:ext cx="9444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Player</a:t>
              </a:r>
              <a:endParaRPr lang="en-SG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781899" y="3603535"/>
            <a:ext cx="1464072" cy="3013164"/>
            <a:chOff x="6781899" y="3603535"/>
            <a:chExt cx="1464072" cy="3013164"/>
          </a:xfrm>
        </p:grpSpPr>
        <p:sp>
          <p:nvSpPr>
            <p:cNvPr id="35" name="Rectangle 34"/>
            <p:cNvSpPr/>
            <p:nvPr/>
          </p:nvSpPr>
          <p:spPr>
            <a:xfrm>
              <a:off x="6786825" y="5715754"/>
              <a:ext cx="1034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Power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781899" y="5276474"/>
              <a:ext cx="12041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Health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81899" y="6155034"/>
              <a:ext cx="10342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Magic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2315" y="3945467"/>
              <a:ext cx="1243656" cy="1320628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7081660" y="3603535"/>
              <a:ext cx="1071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Monster</a:t>
              </a:r>
              <a:endParaRPr lang="en-SG"/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8948">
            <a:off x="4881040" y="5329270"/>
            <a:ext cx="346222" cy="34622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8948">
            <a:off x="4900027" y="5755499"/>
            <a:ext cx="346222" cy="3462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8948">
            <a:off x="8365913" y="5778142"/>
            <a:ext cx="346222" cy="34622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8948">
            <a:off x="8384900" y="6204371"/>
            <a:ext cx="346222" cy="34622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1202" y="5312761"/>
            <a:ext cx="440936" cy="36093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5711017" y="2388093"/>
            <a:ext cx="1957103" cy="1205063"/>
            <a:chOff x="5711017" y="2388093"/>
            <a:chExt cx="1957103" cy="1205063"/>
          </a:xfrm>
        </p:grpSpPr>
        <p:cxnSp>
          <p:nvCxnSpPr>
            <p:cNvPr id="55" name="Straight Arrow Connector 54"/>
            <p:cNvCxnSpPr/>
            <p:nvPr/>
          </p:nvCxnSpPr>
          <p:spPr>
            <a:xfrm flipH="1" flipV="1">
              <a:off x="5711017" y="2388093"/>
              <a:ext cx="1676909" cy="120506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6463944" y="2539599"/>
              <a:ext cx="12041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C00000"/>
                  </a:solidFill>
                  <a:latin typeface="Consolas" panose="020B0609020204030204" pitchFamily="49" charset="0"/>
                </a:rPr>
                <a:t>ERROR!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6068" y="2654423"/>
            <a:ext cx="1399433" cy="886616"/>
            <a:chOff x="4776068" y="2654423"/>
            <a:chExt cx="1399433" cy="886616"/>
          </a:xfrm>
        </p:grpSpPr>
        <p:cxnSp>
          <p:nvCxnSpPr>
            <p:cNvPr id="54" name="Straight Arrow Connector 53"/>
            <p:cNvCxnSpPr/>
            <p:nvPr/>
          </p:nvCxnSpPr>
          <p:spPr>
            <a:xfrm flipV="1">
              <a:off x="4776068" y="2654423"/>
              <a:ext cx="278083" cy="88661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4971325" y="3008178"/>
              <a:ext cx="12041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C00000"/>
                  </a:solidFill>
                  <a:latin typeface="Consolas" panose="020B0609020204030204" pitchFamily="49" charset="0"/>
                </a:rPr>
                <a:t>ERROR!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5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5451" y="350278"/>
            <a:ext cx="73212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>
                <a:latin typeface="Consolas" panose="020B0609020204030204" pitchFamily="49" charset="0"/>
              </a:rPr>
              <a:t>Character SpellOfDoom(Character 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character</a:t>
            </a:r>
            <a:r>
              <a:rPr lang="en-SG" sz="2400" b="1">
                <a:latin typeface="Consolas" panose="020B0609020204030204" pitchFamily="49" charset="0"/>
              </a:rPr>
              <a:t>)</a:t>
            </a:r>
          </a:p>
          <a:p>
            <a:r>
              <a:rPr lang="en-SG" sz="2400" b="1">
                <a:latin typeface="Consolas" panose="020B0609020204030204" pitchFamily="49" charset="0"/>
              </a:rPr>
              <a:t>{ </a:t>
            </a:r>
          </a:p>
          <a:p>
            <a:pPr>
              <a:tabLst>
                <a:tab pos="355600" algn="l"/>
              </a:tabLst>
            </a:pPr>
            <a:r>
              <a:rPr lang="en-SG" sz="2400" b="1">
                <a:latin typeface="Consolas" panose="020B0609020204030204" pitchFamily="49" charset="0"/>
              </a:rPr>
              <a:t>	character.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Health</a:t>
            </a:r>
            <a:r>
              <a:rPr lang="en-SG" sz="2400" b="1">
                <a:latin typeface="Consolas" panose="020B0609020204030204" pitchFamily="49" charset="0"/>
              </a:rPr>
              <a:t> = 0;</a:t>
            </a:r>
          </a:p>
          <a:p>
            <a:pPr>
              <a:tabLst>
                <a:tab pos="355600" algn="l"/>
              </a:tabLst>
            </a:pPr>
            <a:r>
              <a:rPr lang="en-SG" sz="2400" b="1">
                <a:latin typeface="Consolas" panose="020B0609020204030204" pitchFamily="49" charset="0"/>
              </a:rPr>
              <a:t>	character.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Agility</a:t>
            </a:r>
            <a:r>
              <a:rPr lang="en-SG" sz="2400" b="1">
                <a:latin typeface="Consolas" panose="020B0609020204030204" pitchFamily="49" charset="0"/>
              </a:rPr>
              <a:t> = 0;</a:t>
            </a:r>
          </a:p>
          <a:p>
            <a:pPr>
              <a:tabLst>
                <a:tab pos="355600" algn="l"/>
              </a:tabLst>
            </a:pPr>
            <a:r>
              <a:rPr lang="en-SG" sz="2400" b="1">
                <a:latin typeface="Consolas" panose="020B0609020204030204" pitchFamily="49" charset="0"/>
              </a:rPr>
              <a:t>	character.</a:t>
            </a:r>
            <a:r>
              <a:rPr lang="en-SG" sz="2400" b="1">
                <a:solidFill>
                  <a:srgbClr val="0070C0"/>
                </a:solidFill>
                <a:latin typeface="Consolas" panose="020B0609020204030204" pitchFamily="49" charset="0"/>
              </a:rPr>
              <a:t>Charisma</a:t>
            </a:r>
            <a:r>
              <a:rPr lang="en-SG" sz="2400" b="1">
                <a:latin typeface="Consolas" panose="020B0609020204030204" pitchFamily="49" charset="0"/>
              </a:rPr>
              <a:t> = 0;</a:t>
            </a:r>
          </a:p>
          <a:p>
            <a:pPr>
              <a:tabLst>
                <a:tab pos="355600" algn="l"/>
              </a:tabLst>
            </a:pPr>
            <a:r>
              <a:rPr lang="en-SG" sz="2400" b="1">
                <a:latin typeface="Consolas" panose="020B0609020204030204" pitchFamily="49" charset="0"/>
              </a:rPr>
              <a:t>	return character;</a:t>
            </a:r>
          </a:p>
          <a:p>
            <a:pPr>
              <a:tabLst>
                <a:tab pos="355600" algn="l"/>
                <a:tab pos="719138" algn="l"/>
              </a:tabLst>
            </a:pPr>
            <a:r>
              <a:rPr lang="en-SG" sz="2400" b="1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506388" y="3541039"/>
            <a:ext cx="1814218" cy="3075660"/>
            <a:chOff x="506388" y="3541039"/>
            <a:chExt cx="1814218" cy="3075660"/>
          </a:xfrm>
        </p:grpSpPr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6917967"/>
                </p:ext>
              </p:extLst>
            </p:nvPr>
          </p:nvGraphicFramePr>
          <p:xfrm>
            <a:off x="833860" y="3945467"/>
            <a:ext cx="1486746" cy="12196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2120400" imgH="1739520" progId="">
                    <p:embed/>
                  </p:oleObj>
                </mc:Choice>
                <mc:Fallback>
                  <p:oleObj r:id="rId3" imgW="2120400" imgH="173952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33860" y="3945467"/>
                          <a:ext cx="1486746" cy="12196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511314" y="5715754"/>
              <a:ext cx="13740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Agility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6388" y="5276474"/>
              <a:ext cx="12041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Health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6388" y="6155034"/>
              <a:ext cx="15440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2400" b="1">
                  <a:solidFill>
                    <a:srgbClr val="0070C0"/>
                  </a:solidFill>
                  <a:latin typeface="Consolas" panose="020B0609020204030204" pitchFamily="49" charset="0"/>
                </a:rPr>
                <a:t>Charisma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998" y="3541039"/>
              <a:ext cx="13244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b="1">
                  <a:latin typeface="Consolas" panose="020B0609020204030204" pitchFamily="49" charset="0"/>
                </a:rPr>
                <a:t>Character</a:t>
              </a:r>
              <a:endParaRPr lang="en-SG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836" y="3945467"/>
            <a:ext cx="913991" cy="1270958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026836" y="356243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>
                <a:latin typeface="Consolas" panose="020B0609020204030204" pitchFamily="49" charset="0"/>
              </a:rPr>
              <a:t>Player</a:t>
            </a:r>
            <a:endParaRPr lang="en-SG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315" y="3945467"/>
            <a:ext cx="1243656" cy="132062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7081660" y="3603535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>
                <a:latin typeface="Consolas" panose="020B0609020204030204" pitchFamily="49" charset="0"/>
              </a:rPr>
              <a:t>Monster</a:t>
            </a:r>
            <a:endParaRPr lang="en-SG"/>
          </a:p>
        </p:txBody>
      </p:sp>
      <p:grpSp>
        <p:nvGrpSpPr>
          <p:cNvPr id="17" name="Group 16"/>
          <p:cNvGrpSpPr/>
          <p:nvPr/>
        </p:nvGrpSpPr>
        <p:grpSpPr>
          <a:xfrm>
            <a:off x="3639845" y="4191317"/>
            <a:ext cx="4801827" cy="2435761"/>
            <a:chOff x="3639845" y="4191317"/>
            <a:chExt cx="4801827" cy="2435761"/>
          </a:xfrm>
        </p:grpSpPr>
        <p:sp>
          <p:nvSpPr>
            <p:cNvPr id="2" name="TextBox 1"/>
            <p:cNvSpPr txBox="1"/>
            <p:nvPr/>
          </p:nvSpPr>
          <p:spPr>
            <a:xfrm rot="21113492">
              <a:off x="5197974" y="4191317"/>
              <a:ext cx="1776320" cy="5232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SG" sz="2800" b="1"/>
                <a:t>What if …?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639845" y="5266095"/>
              <a:ext cx="1757779" cy="1350604"/>
              <a:chOff x="3639845" y="5266095"/>
              <a:chExt cx="1757779" cy="1350604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726564" y="5715754"/>
                <a:ext cx="1374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2400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Agility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721638" y="5276474"/>
                <a:ext cx="1204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2400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Health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711825" y="6128931"/>
                <a:ext cx="15440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2400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Charisma</a:t>
                </a: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639845" y="5266095"/>
                <a:ext cx="1757779" cy="13506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683893" y="5276474"/>
              <a:ext cx="1757779" cy="1350604"/>
              <a:chOff x="6683893" y="5276474"/>
              <a:chExt cx="1757779" cy="135060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786825" y="5715754"/>
                <a:ext cx="1374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2400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Agility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781899" y="5276474"/>
                <a:ext cx="1204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2400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Health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781899" y="6155034"/>
                <a:ext cx="15440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SG" sz="2400" b="1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Charisma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83893" y="5276474"/>
                <a:ext cx="1757779" cy="13506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5" name="Straight Arrow Connector 4"/>
            <p:cNvCxnSpPr/>
            <p:nvPr/>
          </p:nvCxnSpPr>
          <p:spPr>
            <a:xfrm flipH="1">
              <a:off x="5255837" y="4765921"/>
              <a:ext cx="257197" cy="50017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6465765" y="4596903"/>
              <a:ext cx="397188" cy="69226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3933" y="870012"/>
            <a:ext cx="4236989" cy="2707419"/>
            <a:chOff x="3923933" y="870012"/>
            <a:chExt cx="4236989" cy="2707419"/>
          </a:xfrm>
        </p:grpSpPr>
        <p:sp>
          <p:nvSpPr>
            <p:cNvPr id="9" name="Right Bracket 8"/>
            <p:cNvSpPr/>
            <p:nvPr/>
          </p:nvSpPr>
          <p:spPr>
            <a:xfrm rot="16200000">
              <a:off x="5936215" y="1352724"/>
              <a:ext cx="212425" cy="4236989"/>
            </a:xfrm>
            <a:prstGeom prst="rightBracket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7412854" y="870012"/>
              <a:ext cx="0" cy="249499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 rot="21199790">
            <a:off x="6510141" y="1074553"/>
            <a:ext cx="1726498" cy="43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SG" sz="2200" b="1">
                <a:solidFill>
                  <a:schemeClr val="bg1"/>
                </a:solidFill>
              </a:rPr>
              <a:t>Still an error!</a:t>
            </a:r>
          </a:p>
        </p:txBody>
      </p:sp>
      <p:sp>
        <p:nvSpPr>
          <p:cNvPr id="56" name="Rectangle 55"/>
          <p:cNvSpPr/>
          <p:nvPr/>
        </p:nvSpPr>
        <p:spPr>
          <a:xfrm rot="21430038">
            <a:off x="5798662" y="1509020"/>
            <a:ext cx="3149458" cy="11079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2200" b="1">
                <a:solidFill>
                  <a:schemeClr val="bg1"/>
                </a:solidFill>
              </a:rPr>
              <a:t>Character, Player and Monster are defined and treated as different types</a:t>
            </a:r>
          </a:p>
        </p:txBody>
      </p:sp>
      <p:sp>
        <p:nvSpPr>
          <p:cNvPr id="64" name="Rectangle 63"/>
          <p:cNvSpPr/>
          <p:nvPr/>
        </p:nvSpPr>
        <p:spPr>
          <a:xfrm rot="180276">
            <a:off x="7091901" y="2585416"/>
            <a:ext cx="1529201" cy="43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SG" sz="2200" b="1">
                <a:solidFill>
                  <a:srgbClr val="FFFF00"/>
                </a:solidFill>
              </a:rPr>
              <a:t>TYPE</a:t>
            </a:r>
            <a:r>
              <a:rPr lang="en-SG" sz="2200" b="1">
                <a:solidFill>
                  <a:schemeClr val="bg1"/>
                </a:solidFill>
              </a:rPr>
              <a:t> safety</a:t>
            </a:r>
          </a:p>
        </p:txBody>
      </p:sp>
      <p:sp>
        <p:nvSpPr>
          <p:cNvPr id="65" name="Rectangle 64"/>
          <p:cNvSpPr/>
          <p:nvPr/>
        </p:nvSpPr>
        <p:spPr>
          <a:xfrm rot="21448135">
            <a:off x="6694647" y="3049089"/>
            <a:ext cx="2068836" cy="43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SG" sz="2200" b="1">
                <a:solidFill>
                  <a:schemeClr val="bg1"/>
                </a:solidFill>
              </a:rPr>
              <a:t>Not</a:t>
            </a:r>
            <a:r>
              <a:rPr lang="en-SG" sz="2200" b="1">
                <a:solidFill>
                  <a:srgbClr val="FFFF00"/>
                </a:solidFill>
              </a:rPr>
              <a:t> data </a:t>
            </a:r>
            <a:r>
              <a:rPr lang="en-SG" sz="2200" b="1">
                <a:solidFill>
                  <a:schemeClr val="bg1"/>
                </a:solidFill>
              </a:rPr>
              <a:t>safety!</a:t>
            </a:r>
          </a:p>
        </p:txBody>
      </p:sp>
    </p:spTree>
    <p:extLst>
      <p:ext uri="{BB962C8B-B14F-4D97-AF65-F5344CB8AC3E}">
        <p14:creationId xmlns:p14="http://schemas.microsoft.com/office/powerpoint/2010/main" val="274194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64" grpId="0" animBg="1"/>
      <p:bldP spid="6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783"/>
            <a:ext cx="9144000" cy="470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2669" y="5096094"/>
            <a:ext cx="7221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000" b="1"/>
              <a:t>You can think of type-safety as enforcing a </a:t>
            </a:r>
            <a:r>
              <a:rPr lang="en-SG" sz="3000" b="1" i="1"/>
              <a:t>contract</a:t>
            </a:r>
            <a:r>
              <a:rPr lang="en-SG" sz="3000" b="1"/>
              <a:t> between a data item and the client code that uses it …</a:t>
            </a:r>
            <a:endParaRPr lang="en-SG" sz="3000"/>
          </a:p>
        </p:txBody>
      </p:sp>
    </p:spTree>
    <p:extLst>
      <p:ext uri="{BB962C8B-B14F-4D97-AF65-F5344CB8AC3E}">
        <p14:creationId xmlns:p14="http://schemas.microsoft.com/office/powerpoint/2010/main" val="230289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92669" y="177865"/>
            <a:ext cx="72210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b="1"/>
              <a:t>You can think of type-safety as enforcing a </a:t>
            </a:r>
            <a:r>
              <a:rPr lang="en-SG" sz="2400" b="1" i="1"/>
              <a:t>contract</a:t>
            </a:r>
            <a:r>
              <a:rPr lang="en-SG" sz="2400" b="1"/>
              <a:t> between a datatype and the client code that uses it</a:t>
            </a:r>
            <a:endParaRPr lang="en-SG" sz="2400"/>
          </a:p>
        </p:txBody>
      </p:sp>
      <p:grpSp>
        <p:nvGrpSpPr>
          <p:cNvPr id="34" name="Group 33"/>
          <p:cNvGrpSpPr/>
          <p:nvPr/>
        </p:nvGrpSpPr>
        <p:grpSpPr>
          <a:xfrm>
            <a:off x="301764" y="1435076"/>
            <a:ext cx="4203653" cy="2318902"/>
            <a:chOff x="301764" y="1435076"/>
            <a:chExt cx="4203653" cy="2318902"/>
          </a:xfrm>
        </p:grpSpPr>
        <p:sp>
          <p:nvSpPr>
            <p:cNvPr id="2" name="Oval 1"/>
            <p:cNvSpPr/>
            <p:nvPr/>
          </p:nvSpPr>
          <p:spPr>
            <a:xfrm>
              <a:off x="301764" y="2519982"/>
              <a:ext cx="1233996" cy="123399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4800" b="1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1506907" y="2823928"/>
              <a:ext cx="315158" cy="1154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766580" y="1435076"/>
              <a:ext cx="2738837" cy="1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b="1">
                  <a:latin typeface="Axure Handwriting" panose="020B0402020200020204" pitchFamily="34" charset="0"/>
                </a:rPr>
                <a:t>I’m an </a:t>
              </a:r>
              <a:r>
                <a:rPr lang="en-SG" sz="2000" b="1">
                  <a:latin typeface="Consolas" panose="020B0609020204030204" pitchFamily="49" charset="0"/>
                </a:rPr>
                <a:t>int</a:t>
              </a:r>
              <a:r>
                <a:rPr lang="en-SG" sz="2000" b="1">
                  <a:latin typeface="Axure Handwriting" panose="020B0402020200020204" pitchFamily="34" charset="0"/>
                </a:rPr>
                <a:t> </a:t>
              </a:r>
              <a:r>
                <a:rPr lang="en-SG" b="1">
                  <a:latin typeface="Axure Handwriting" panose="020B0402020200020204" pitchFamily="34" charset="0"/>
                </a:rPr>
                <a:t>… you can add, subtract, multiply with me. For other operations and more details, see my documentation!</a:t>
              </a:r>
              <a:endParaRPr lang="en-SG">
                <a:latin typeface="Axure Handwriting" panose="020B0402020200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38582" y="1435076"/>
            <a:ext cx="4203653" cy="2318902"/>
            <a:chOff x="4638582" y="1435076"/>
            <a:chExt cx="4203653" cy="2318902"/>
          </a:xfrm>
        </p:grpSpPr>
        <p:sp>
          <p:nvSpPr>
            <p:cNvPr id="18" name="Oval 17"/>
            <p:cNvSpPr/>
            <p:nvPr/>
          </p:nvSpPr>
          <p:spPr>
            <a:xfrm>
              <a:off x="4638582" y="2519982"/>
              <a:ext cx="1233996" cy="123399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000" b="1">
                  <a:solidFill>
                    <a:schemeClr val="tx1"/>
                  </a:solidFill>
                </a:rPr>
                <a:t>“Hi”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5843725" y="2823928"/>
              <a:ext cx="315158" cy="1154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103398" y="1435076"/>
              <a:ext cx="2738837" cy="20621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b="1">
                  <a:latin typeface="Axure Handwriting" panose="020B0402020200020204" pitchFamily="34" charset="0"/>
                </a:rPr>
                <a:t>I’m a </a:t>
              </a:r>
              <a:r>
                <a:rPr lang="en-SG" sz="2000" b="1">
                  <a:latin typeface="Consolas" panose="020B0609020204030204" pitchFamily="49" charset="0"/>
                </a:rPr>
                <a:t>string </a:t>
              </a:r>
              <a:r>
                <a:rPr lang="en-SG" b="1">
                  <a:latin typeface="Axure Handwriting" panose="020B0402020200020204" pitchFamily="34" charset="0"/>
                </a:rPr>
                <a:t>… you can check my length, and concat me with another string. For other operations and more details, see my documentation!</a:t>
              </a:r>
              <a:endParaRPr lang="en-SG">
                <a:latin typeface="Axure Handwriting" panose="020B0402020200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1764" y="3915627"/>
            <a:ext cx="4963554" cy="2237050"/>
            <a:chOff x="301764" y="3915627"/>
            <a:chExt cx="4963554" cy="2237050"/>
          </a:xfrm>
        </p:grpSpPr>
        <p:grpSp>
          <p:nvGrpSpPr>
            <p:cNvPr id="12" name="Group 11"/>
            <p:cNvGrpSpPr/>
            <p:nvPr/>
          </p:nvGrpSpPr>
          <p:grpSpPr>
            <a:xfrm>
              <a:off x="301764" y="4918681"/>
              <a:ext cx="1233996" cy="1233996"/>
              <a:chOff x="1890867" y="4788484"/>
              <a:chExt cx="1233996" cy="123399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890867" y="4788484"/>
                <a:ext cx="1233996" cy="123399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4800" b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31794" y="5015245"/>
                <a:ext cx="952142" cy="780474"/>
              </a:xfrm>
              <a:prstGeom prst="rect">
                <a:avLst/>
              </a:prstGeom>
            </p:spPr>
          </p:pic>
        </p:grpSp>
        <p:cxnSp>
          <p:nvCxnSpPr>
            <p:cNvPr id="14" name="Straight Connector 13"/>
            <p:cNvCxnSpPr/>
            <p:nvPr/>
          </p:nvCxnSpPr>
          <p:spPr>
            <a:xfrm flipH="1">
              <a:off x="1535760" y="5304479"/>
              <a:ext cx="315158" cy="1154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795433" y="3915627"/>
              <a:ext cx="2843149" cy="20621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b="1">
                  <a:latin typeface="Axure Handwriting" panose="020B0402020200020204" pitchFamily="34" charset="0"/>
                </a:rPr>
                <a:t>I’m a </a:t>
              </a:r>
              <a:r>
                <a:rPr lang="en-SG" sz="2000" b="1">
                  <a:latin typeface="Consolas" panose="020B0609020204030204" pitchFamily="49" charset="0"/>
                </a:rPr>
                <a:t>Character</a:t>
              </a:r>
              <a:r>
                <a:rPr lang="en-SG" b="1">
                  <a:latin typeface="Axure Handwriting" panose="020B0402020200020204" pitchFamily="34" charset="0"/>
                </a:rPr>
                <a:t>… you can check my Strength, Agility and Charisma properties. For other operations and more details, see my documentation!</a:t>
              </a:r>
              <a:endParaRPr lang="en-SG">
                <a:latin typeface="Axure Handwriting" panose="020B0402020200020204" pitchFamily="34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953740" y="5304479"/>
              <a:ext cx="0" cy="4571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109529" y="5297855"/>
              <a:ext cx="0" cy="4571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265318" y="5297855"/>
              <a:ext cx="0" cy="4571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4638582" y="3915627"/>
            <a:ext cx="4336818" cy="2237050"/>
            <a:chOff x="4638582" y="3915627"/>
            <a:chExt cx="4336818" cy="2237050"/>
          </a:xfrm>
        </p:grpSpPr>
        <p:sp>
          <p:nvSpPr>
            <p:cNvPr id="21" name="Oval 20"/>
            <p:cNvSpPr/>
            <p:nvPr/>
          </p:nvSpPr>
          <p:spPr>
            <a:xfrm>
              <a:off x="4638582" y="4918681"/>
              <a:ext cx="1233996" cy="123399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4800" b="1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5872578" y="5304479"/>
              <a:ext cx="315158" cy="1154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132251" y="3915627"/>
              <a:ext cx="2843149" cy="1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SG" b="1">
                  <a:latin typeface="Axure Handwriting" panose="020B0402020200020204" pitchFamily="34" charset="0"/>
                </a:rPr>
                <a:t>I’m a </a:t>
              </a:r>
              <a:r>
                <a:rPr lang="en-SG" sz="2000" b="1">
                  <a:latin typeface="Consolas" panose="020B0609020204030204" pitchFamily="49" charset="0"/>
                </a:rPr>
                <a:t>List</a:t>
              </a:r>
              <a:r>
                <a:rPr lang="en-SG" b="1">
                  <a:latin typeface="Axure Handwriting" panose="020B0402020200020204" pitchFamily="34" charset="0"/>
                </a:rPr>
                <a:t>… you can check my length, and add or remove items. For other operations and more details, see my documentation!</a:t>
              </a:r>
              <a:endParaRPr lang="en-SG">
                <a:latin typeface="Axure Handwriting" panose="020B0402020200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800600" y="5304479"/>
              <a:ext cx="931159" cy="4438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421107" y="5297855"/>
              <a:ext cx="0" cy="4571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576897" y="5304479"/>
              <a:ext cx="0" cy="4571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265318" y="5291233"/>
              <a:ext cx="0" cy="4571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109529" y="5297855"/>
              <a:ext cx="0" cy="4571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953740" y="5297855"/>
              <a:ext cx="0" cy="4571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26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4">
            <a:extLst>
              <a:ext uri="{FF2B5EF4-FFF2-40B4-BE49-F238E27FC236}">
                <a16:creationId xmlns:a16="http://schemas.microsoft.com/office/drawing/2014/main" id="{DBA8F9A7-FF07-FB35-52B7-94B67BDA7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9269" y="544513"/>
            <a:ext cx="56054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0">
                <a:latin typeface="Arial" panose="020B0604020202020204" pitchFamily="34" charset="0"/>
              </a:rPr>
              <a:t>Inheritance</a:t>
            </a:r>
          </a:p>
        </p:txBody>
      </p:sp>
      <p:sp>
        <p:nvSpPr>
          <p:cNvPr id="72707" name="Text Box 5">
            <a:extLst>
              <a:ext uri="{FF2B5EF4-FFF2-40B4-BE49-F238E27FC236}">
                <a16:creationId xmlns:a16="http://schemas.microsoft.com/office/drawing/2014/main" id="{0906C5BC-1126-580D-C478-434D75B0E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1150" y="2439988"/>
            <a:ext cx="34417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>
                <a:latin typeface="Arial" panose="020B0604020202020204" pitchFamily="34" charset="0"/>
              </a:rPr>
              <a:t>Superclass</a:t>
            </a:r>
          </a:p>
        </p:txBody>
      </p:sp>
      <p:sp>
        <p:nvSpPr>
          <p:cNvPr id="72708" name="Text Box 6">
            <a:extLst>
              <a:ext uri="{FF2B5EF4-FFF2-40B4-BE49-F238E27FC236}">
                <a16:creationId xmlns:a16="http://schemas.microsoft.com/office/drawing/2014/main" id="{638DB98C-935B-3D9B-A2EB-0316E6EC2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9281" y="4437063"/>
            <a:ext cx="2865438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>
                <a:latin typeface="Arial" panose="020B0604020202020204" pitchFamily="34" charset="0"/>
              </a:rPr>
              <a:t>Subclass</a:t>
            </a:r>
          </a:p>
        </p:txBody>
      </p:sp>
      <p:sp>
        <p:nvSpPr>
          <p:cNvPr id="72709" name="Line 7">
            <a:extLst>
              <a:ext uri="{FF2B5EF4-FFF2-40B4-BE49-F238E27FC236}">
                <a16:creationId xmlns:a16="http://schemas.microsoft.com/office/drawing/2014/main" id="{DA322E94-E807-70C8-A8DA-BB395CAA7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308350"/>
            <a:ext cx="0" cy="116681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graphicFrame>
        <p:nvGraphicFramePr>
          <p:cNvPr id="2" name="Object 27">
            <a:extLst>
              <a:ext uri="{FF2B5EF4-FFF2-40B4-BE49-F238E27FC236}">
                <a16:creationId xmlns:a16="http://schemas.microsoft.com/office/drawing/2014/main" id="{CBA5754F-ACAF-DAF7-4577-C05A7D6CF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026865"/>
              </p:ext>
            </p:extLst>
          </p:nvPr>
        </p:nvGraphicFramePr>
        <p:xfrm>
          <a:off x="7048499" y="3373437"/>
          <a:ext cx="1333500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336508" imgH="5371429" progId="Photoshop.Image.8">
                  <p:embed/>
                </p:oleObj>
              </mc:Choice>
              <mc:Fallback>
                <p:oleObj name="Image" r:id="rId2" imgW="2336508" imgH="5371429" progId="Photoshop.Image.8">
                  <p:embed/>
                  <p:pic>
                    <p:nvPicPr>
                      <p:cNvPr id="74763" name="Object 27">
                        <a:extLst>
                          <a:ext uri="{FF2B5EF4-FFF2-40B4-BE49-F238E27FC236}">
                            <a16:creationId xmlns:a16="http://schemas.microsoft.com/office/drawing/2014/main" id="{99ACFD26-F00E-58D0-1EA4-28A0DE227A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499" y="3373437"/>
                        <a:ext cx="1333500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0">
            <a:extLst>
              <a:ext uri="{FF2B5EF4-FFF2-40B4-BE49-F238E27FC236}">
                <a16:creationId xmlns:a16="http://schemas.microsoft.com/office/drawing/2014/main" id="{42935137-EBEF-3350-1B12-BA26C23678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44301"/>
              </p:ext>
            </p:extLst>
          </p:nvPr>
        </p:nvGraphicFramePr>
        <p:xfrm>
          <a:off x="762001" y="3406775"/>
          <a:ext cx="1509712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488889" imgH="5003175" progId="Photoshop.Image.8">
                  <p:embed/>
                </p:oleObj>
              </mc:Choice>
              <mc:Fallback>
                <p:oleObj name="Image" r:id="rId4" imgW="2488889" imgH="5003175" progId="Photoshop.Image.8">
                  <p:embed/>
                  <p:pic>
                    <p:nvPicPr>
                      <p:cNvPr id="74764" name="Object 30">
                        <a:extLst>
                          <a:ext uri="{FF2B5EF4-FFF2-40B4-BE49-F238E27FC236}">
                            <a16:creationId xmlns:a16="http://schemas.microsoft.com/office/drawing/2014/main" id="{D4702D53-76D8-C715-2E42-1A9BCD112C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3406775"/>
                        <a:ext cx="1509712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E2CB2D-1839-321A-96A0-4D0AD63EAECD}"/>
              </a:ext>
            </a:extLst>
          </p:cNvPr>
          <p:cNvSpPr txBox="1"/>
          <p:nvPr/>
        </p:nvSpPr>
        <p:spPr>
          <a:xfrm rot="21057655">
            <a:off x="6655753" y="1917164"/>
            <a:ext cx="1958657" cy="1200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Let’s say our characters are superheroes</a:t>
            </a:r>
            <a:endParaRPr lang="en-SG"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0" name="Object 2">
            <a:extLst>
              <a:ext uri="{FF2B5EF4-FFF2-40B4-BE49-F238E27FC236}">
                <a16:creationId xmlns:a16="http://schemas.microsoft.com/office/drawing/2014/main" id="{613BF1C2-4DA7-A541-4FC6-7F90338D1C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08788" y="3409950"/>
          <a:ext cx="1290637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2222" imgH="5269841" progId="Photoshop.Image.8">
                  <p:embed/>
                </p:oleObj>
              </mc:Choice>
              <mc:Fallback>
                <p:oleObj name="Image" r:id="rId2" imgW="2222222" imgH="5269841" progId="Photoshop.Image.8">
                  <p:embed/>
                  <p:pic>
                    <p:nvPicPr>
                      <p:cNvPr id="73730" name="Object 2">
                        <a:extLst>
                          <a:ext uri="{FF2B5EF4-FFF2-40B4-BE49-F238E27FC236}">
                            <a16:creationId xmlns:a16="http://schemas.microsoft.com/office/drawing/2014/main" id="{613BF1C2-4DA7-A541-4FC6-7F90338D1C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8788" y="3409950"/>
                        <a:ext cx="1290637" cy="306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5">
            <a:extLst>
              <a:ext uri="{FF2B5EF4-FFF2-40B4-BE49-F238E27FC236}">
                <a16:creationId xmlns:a16="http://schemas.microsoft.com/office/drawing/2014/main" id="{CBD85B87-22E0-F418-A17B-44263110D4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3938" y="3409950"/>
          <a:ext cx="1290637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222222" imgH="5269841" progId="Photoshop.Image.8">
                  <p:embed/>
                </p:oleObj>
              </mc:Choice>
              <mc:Fallback>
                <p:oleObj name="Image" r:id="rId2" imgW="2222222" imgH="5269841" progId="Photoshop.Image.8">
                  <p:embed/>
                  <p:pic>
                    <p:nvPicPr>
                      <p:cNvPr id="73731" name="Object 5">
                        <a:extLst>
                          <a:ext uri="{FF2B5EF4-FFF2-40B4-BE49-F238E27FC236}">
                            <a16:creationId xmlns:a16="http://schemas.microsoft.com/office/drawing/2014/main" id="{CBD85B87-22E0-F418-A17B-44263110D4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938" y="3409950"/>
                        <a:ext cx="1290637" cy="306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732" name="Group 7">
            <a:extLst>
              <a:ext uri="{FF2B5EF4-FFF2-40B4-BE49-F238E27FC236}">
                <a16:creationId xmlns:a16="http://schemas.microsoft.com/office/drawing/2014/main" id="{7DE55474-EBCB-2E50-EAB3-582EF42F4853}"/>
              </a:ext>
            </a:extLst>
          </p:cNvPr>
          <p:cNvGrpSpPr>
            <a:grpSpLocks/>
          </p:cNvGrpSpPr>
          <p:nvPr/>
        </p:nvGrpSpPr>
        <p:grpSpPr bwMode="auto">
          <a:xfrm>
            <a:off x="284163" y="1617663"/>
            <a:ext cx="3581400" cy="2606675"/>
            <a:chOff x="179" y="1019"/>
            <a:chExt cx="2256" cy="1589"/>
          </a:xfrm>
        </p:grpSpPr>
        <p:sp>
          <p:nvSpPr>
            <p:cNvPr id="73743" name="AutoShape 8">
              <a:extLst>
                <a:ext uri="{FF2B5EF4-FFF2-40B4-BE49-F238E27FC236}">
                  <a16:creationId xmlns:a16="http://schemas.microsoft.com/office/drawing/2014/main" id="{AD8055DE-4FE8-DC95-B3FA-E3B90EFA2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" y="1019"/>
              <a:ext cx="2147" cy="1589"/>
            </a:xfrm>
            <a:prstGeom prst="borderCallout3">
              <a:avLst>
                <a:gd name="adj1" fmla="val 4532"/>
                <a:gd name="adj2" fmla="val 102236"/>
                <a:gd name="adj3" fmla="val 4532"/>
                <a:gd name="adj4" fmla="val 116069"/>
                <a:gd name="adj5" fmla="val 119759"/>
                <a:gd name="adj6" fmla="val 116069"/>
                <a:gd name="adj7" fmla="val 130398"/>
                <a:gd name="adj8" fmla="val 94505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000">
                <a:latin typeface="DrSeuss" pitchFamily="2" charset="0"/>
              </a:endParaRPr>
            </a:p>
          </p:txBody>
        </p:sp>
        <p:sp>
          <p:nvSpPr>
            <p:cNvPr id="73744" name="Line 9">
              <a:extLst>
                <a:ext uri="{FF2B5EF4-FFF2-40B4-BE49-F238E27FC236}">
                  <a16:creationId xmlns:a16="http://schemas.microsoft.com/office/drawing/2014/main" id="{04EC24CB-C6E5-BB20-A7E5-4A679D410A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21" y="1091"/>
              <a:ext cx="1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3733" name="Group 10">
            <a:extLst>
              <a:ext uri="{FF2B5EF4-FFF2-40B4-BE49-F238E27FC236}">
                <a16:creationId xmlns:a16="http://schemas.microsoft.com/office/drawing/2014/main" id="{6DD9A1E8-1483-575B-9BDF-A8A0823787A3}"/>
              </a:ext>
            </a:extLst>
          </p:cNvPr>
          <p:cNvGrpSpPr>
            <a:grpSpLocks/>
          </p:cNvGrpSpPr>
          <p:nvPr/>
        </p:nvGrpSpPr>
        <p:grpSpPr bwMode="auto">
          <a:xfrm>
            <a:off x="4760913" y="1617663"/>
            <a:ext cx="3581400" cy="2606675"/>
            <a:chOff x="179" y="1019"/>
            <a:chExt cx="2256" cy="1589"/>
          </a:xfrm>
        </p:grpSpPr>
        <p:sp>
          <p:nvSpPr>
            <p:cNvPr id="73741" name="AutoShape 11">
              <a:extLst>
                <a:ext uri="{FF2B5EF4-FFF2-40B4-BE49-F238E27FC236}">
                  <a16:creationId xmlns:a16="http://schemas.microsoft.com/office/drawing/2014/main" id="{83237B97-9A35-5AF2-6F17-4930DC910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" y="1019"/>
              <a:ext cx="2147" cy="1589"/>
            </a:xfrm>
            <a:prstGeom prst="borderCallout3">
              <a:avLst>
                <a:gd name="adj1" fmla="val 4532"/>
                <a:gd name="adj2" fmla="val 102236"/>
                <a:gd name="adj3" fmla="val 4532"/>
                <a:gd name="adj4" fmla="val 116069"/>
                <a:gd name="adj5" fmla="val 119759"/>
                <a:gd name="adj6" fmla="val 116069"/>
                <a:gd name="adj7" fmla="val 130398"/>
                <a:gd name="adj8" fmla="val 94505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DrSeuss" pitchFamily="2" charset="0"/>
              </a:endParaRPr>
            </a:p>
          </p:txBody>
        </p:sp>
        <p:sp>
          <p:nvSpPr>
            <p:cNvPr id="73742" name="Line 12">
              <a:extLst>
                <a:ext uri="{FF2B5EF4-FFF2-40B4-BE49-F238E27FC236}">
                  <a16:creationId xmlns:a16="http://schemas.microsoft.com/office/drawing/2014/main" id="{BA7F23BE-535C-8E9F-DA3F-DB3FC9EFC4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21" y="1091"/>
              <a:ext cx="1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73734" name="Rectangle 16">
            <a:extLst>
              <a:ext uri="{FF2B5EF4-FFF2-40B4-BE49-F238E27FC236}">
                <a16:creationId xmlns:a16="http://schemas.microsoft.com/office/drawing/2014/main" id="{44C4BB05-6D0D-E90E-6C89-48E18E648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675" y="1652588"/>
            <a:ext cx="949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B050"/>
                </a:solidFill>
                <a:latin typeface="Calibri" panose="020F0502020204030204" pitchFamily="34" charset="0"/>
              </a:rPr>
              <a:t>FIGHT</a:t>
            </a:r>
          </a:p>
        </p:txBody>
      </p:sp>
      <p:sp>
        <p:nvSpPr>
          <p:cNvPr id="73735" name="Line 17">
            <a:extLst>
              <a:ext uri="{FF2B5EF4-FFF2-40B4-BE49-F238E27FC236}">
                <a16:creationId xmlns:a16="http://schemas.microsoft.com/office/drawing/2014/main" id="{FC02977F-D27A-6E29-0BC4-842CABFFAB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61338" y="1735138"/>
            <a:ext cx="180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3736" name="Rectangle 18">
            <a:extLst>
              <a:ext uri="{FF2B5EF4-FFF2-40B4-BE49-F238E27FC236}">
                <a16:creationId xmlns:a16="http://schemas.microsoft.com/office/drawing/2014/main" id="{BBE3F3AB-5018-3311-5746-610E993FD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3319" y="2228671"/>
            <a:ext cx="61266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200" b="1">
                <a:solidFill>
                  <a:srgbClr val="00B050"/>
                </a:solidFill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73737" name="Rectangle 19">
            <a:extLst>
              <a:ext uri="{FF2B5EF4-FFF2-40B4-BE49-F238E27FC236}">
                <a16:creationId xmlns:a16="http://schemas.microsoft.com/office/drawing/2014/main" id="{3E4E9EF0-32BE-8B11-C8E1-3CC2267E9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1652588"/>
            <a:ext cx="949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Calibri" panose="020F0502020204030204" pitchFamily="34" charset="0"/>
              </a:rPr>
              <a:t>FIGHT</a:t>
            </a:r>
          </a:p>
        </p:txBody>
      </p:sp>
      <p:sp>
        <p:nvSpPr>
          <p:cNvPr id="73739" name="Rectangle 21">
            <a:extLst>
              <a:ext uri="{FF2B5EF4-FFF2-40B4-BE49-F238E27FC236}">
                <a16:creationId xmlns:a16="http://schemas.microsoft.com/office/drawing/2014/main" id="{2E83D858-C4A8-59F1-455D-B552E74DD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88" y="304800"/>
            <a:ext cx="5084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libri" panose="020F0502020204030204" pitchFamily="34" charset="0"/>
              </a:rPr>
              <a:t>Every superhero has a method called </a:t>
            </a:r>
            <a:r>
              <a:rPr lang="en-US" altLang="en-US" sz="2800">
                <a:latin typeface="Calibri" panose="020F0502020204030204" pitchFamily="34" charset="0"/>
              </a:rPr>
              <a:t>Fight</a:t>
            </a:r>
            <a:r>
              <a:rPr lang="en-US" altLang="en-US" sz="2000">
                <a:latin typeface="Calibri" panose="020F0502020204030204" pitchFamily="34" charset="0"/>
              </a:rPr>
              <a:t>.  </a:t>
            </a:r>
          </a:p>
        </p:txBody>
      </p:sp>
      <p:sp>
        <p:nvSpPr>
          <p:cNvPr id="73740" name="Rectangle 22">
            <a:extLst>
              <a:ext uri="{FF2B5EF4-FFF2-40B4-BE49-F238E27FC236}">
                <a16:creationId xmlns:a16="http://schemas.microsoft.com/office/drawing/2014/main" id="{51C509D7-6D08-36C4-25FF-7F0CF22D7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8" y="750888"/>
            <a:ext cx="63658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libri" panose="020F0502020204030204" pitchFamily="34" charset="0"/>
              </a:rPr>
              <a:t>But does each superhero fight in the </a:t>
            </a:r>
            <a:r>
              <a:rPr lang="en-US" altLang="en-US" sz="2800">
                <a:latin typeface="Calibri" panose="020F0502020204030204" pitchFamily="34" charset="0"/>
              </a:rPr>
              <a:t>same</a:t>
            </a:r>
            <a:r>
              <a:rPr lang="en-US" altLang="en-US" sz="2000">
                <a:latin typeface="Calibri" panose="020F0502020204030204" pitchFamily="34" charset="0"/>
              </a:rPr>
              <a:t> way?  </a:t>
            </a:r>
            <a:r>
              <a:rPr lang="en-US" altLang="en-US">
                <a:latin typeface="Calibri" panose="020F0502020204030204" pitchFamily="34" charset="0"/>
              </a:rPr>
              <a:t>No!</a:t>
            </a:r>
            <a:r>
              <a:rPr lang="en-US" altLang="en-US" sz="2000"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455DF8DC-3850-119D-640C-6A4D3C587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870" y="2320835"/>
            <a:ext cx="61266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200" b="1">
                <a:solidFill>
                  <a:srgbClr val="C00000"/>
                </a:solidFill>
                <a:latin typeface="Calibri" panose="020F050202020403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>
            <a:extLst>
              <a:ext uri="{FF2B5EF4-FFF2-40B4-BE49-F238E27FC236}">
                <a16:creationId xmlns:a16="http://schemas.microsoft.com/office/drawing/2014/main" id="{83CEC2CF-EF6D-4FE4-8AB1-AF00E8647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88" y="185738"/>
            <a:ext cx="5084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libri" panose="020F0502020204030204" pitchFamily="34" charset="0"/>
              </a:rPr>
              <a:t>Every superhero has a method called </a:t>
            </a:r>
            <a:r>
              <a:rPr lang="en-US" altLang="en-US" sz="2800">
                <a:latin typeface="Calibri" panose="020F0502020204030204" pitchFamily="34" charset="0"/>
              </a:rPr>
              <a:t>Fight</a:t>
            </a:r>
            <a:r>
              <a:rPr lang="en-US" altLang="en-US" sz="2000">
                <a:latin typeface="Calibri" panose="020F0502020204030204" pitchFamily="34" charset="0"/>
              </a:rPr>
              <a:t>.  </a:t>
            </a:r>
          </a:p>
        </p:txBody>
      </p:sp>
      <p:sp>
        <p:nvSpPr>
          <p:cNvPr id="74755" name="Rectangle 4">
            <a:extLst>
              <a:ext uri="{FF2B5EF4-FFF2-40B4-BE49-F238E27FC236}">
                <a16:creationId xmlns:a16="http://schemas.microsoft.com/office/drawing/2014/main" id="{AB3B444E-F42A-A4E0-195D-CE3E7ABA3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8" y="750888"/>
            <a:ext cx="63658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alibri" panose="020F0502020204030204" pitchFamily="34" charset="0"/>
              </a:rPr>
              <a:t>But does each superhero fight in the </a:t>
            </a:r>
            <a:r>
              <a:rPr lang="en-US" altLang="en-US" sz="2800">
                <a:latin typeface="Calibri" panose="020F0502020204030204" pitchFamily="34" charset="0"/>
              </a:rPr>
              <a:t>same</a:t>
            </a:r>
            <a:r>
              <a:rPr lang="en-US" altLang="en-US" sz="2000">
                <a:latin typeface="Calibri" panose="020F0502020204030204" pitchFamily="34" charset="0"/>
              </a:rPr>
              <a:t> way?  </a:t>
            </a:r>
            <a:r>
              <a:rPr lang="en-US" altLang="en-US">
                <a:latin typeface="Calibri" panose="020F0502020204030204" pitchFamily="34" charset="0"/>
              </a:rPr>
              <a:t>No!</a:t>
            </a:r>
            <a:r>
              <a:rPr lang="en-US" altLang="en-US" sz="2000"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74756" name="Rectangle 7">
            <a:extLst>
              <a:ext uri="{FF2B5EF4-FFF2-40B4-BE49-F238E27FC236}">
                <a16:creationId xmlns:a16="http://schemas.microsoft.com/office/drawing/2014/main" id="{E918A1C5-6A72-C8B1-F853-0002DC83B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675" y="1652588"/>
            <a:ext cx="949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B050"/>
                </a:solidFill>
                <a:latin typeface="Calibri" panose="020F0502020204030204" pitchFamily="34" charset="0"/>
              </a:rPr>
              <a:t>FIGHT</a:t>
            </a:r>
          </a:p>
        </p:txBody>
      </p:sp>
      <p:grpSp>
        <p:nvGrpSpPr>
          <p:cNvPr id="74757" name="Group 18">
            <a:extLst>
              <a:ext uri="{FF2B5EF4-FFF2-40B4-BE49-F238E27FC236}">
                <a16:creationId xmlns:a16="http://schemas.microsoft.com/office/drawing/2014/main" id="{F484D0D0-1A75-5090-F648-3D405064B97A}"/>
              </a:ext>
            </a:extLst>
          </p:cNvPr>
          <p:cNvGrpSpPr>
            <a:grpSpLocks/>
          </p:cNvGrpSpPr>
          <p:nvPr/>
        </p:nvGrpSpPr>
        <p:grpSpPr bwMode="auto">
          <a:xfrm>
            <a:off x="284163" y="1617663"/>
            <a:ext cx="3581400" cy="2606675"/>
            <a:chOff x="179" y="1019"/>
            <a:chExt cx="2256" cy="1589"/>
          </a:xfrm>
        </p:grpSpPr>
        <p:sp>
          <p:nvSpPr>
            <p:cNvPr id="74765" name="AutoShape 19">
              <a:extLst>
                <a:ext uri="{FF2B5EF4-FFF2-40B4-BE49-F238E27FC236}">
                  <a16:creationId xmlns:a16="http://schemas.microsoft.com/office/drawing/2014/main" id="{67F06702-1B97-C73C-8057-CAD356C53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" y="1019"/>
              <a:ext cx="2147" cy="1589"/>
            </a:xfrm>
            <a:prstGeom prst="borderCallout3">
              <a:avLst>
                <a:gd name="adj1" fmla="val 4532"/>
                <a:gd name="adj2" fmla="val 102236"/>
                <a:gd name="adj3" fmla="val 4532"/>
                <a:gd name="adj4" fmla="val 116069"/>
                <a:gd name="adj5" fmla="val 119759"/>
                <a:gd name="adj6" fmla="val 116069"/>
                <a:gd name="adj7" fmla="val 130398"/>
                <a:gd name="adj8" fmla="val 94505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000">
                <a:latin typeface="Calibri" panose="020F0502020204030204" pitchFamily="34" charset="0"/>
              </a:endParaRPr>
            </a:p>
          </p:txBody>
        </p:sp>
        <p:sp>
          <p:nvSpPr>
            <p:cNvPr id="74766" name="Line 20">
              <a:extLst>
                <a:ext uri="{FF2B5EF4-FFF2-40B4-BE49-F238E27FC236}">
                  <a16:creationId xmlns:a16="http://schemas.microsoft.com/office/drawing/2014/main" id="{316DF487-1C91-EB14-D12F-B4705EC43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21" y="1091"/>
              <a:ext cx="1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74758" name="AutoShape 22">
            <a:extLst>
              <a:ext uri="{FF2B5EF4-FFF2-40B4-BE49-F238E27FC236}">
                <a16:creationId xmlns:a16="http://schemas.microsoft.com/office/drawing/2014/main" id="{A8D138C6-DFCE-69E4-A872-4A7689B9783C}"/>
              </a:ext>
            </a:extLst>
          </p:cNvPr>
          <p:cNvSpPr>
            <a:spLocks/>
          </p:cNvSpPr>
          <p:nvPr/>
        </p:nvSpPr>
        <p:spPr bwMode="auto">
          <a:xfrm>
            <a:off x="4760913" y="1617663"/>
            <a:ext cx="3408362" cy="2606675"/>
          </a:xfrm>
          <a:prstGeom prst="borderCallout3">
            <a:avLst>
              <a:gd name="adj1" fmla="val 4532"/>
              <a:gd name="adj2" fmla="val 102236"/>
              <a:gd name="adj3" fmla="val 4532"/>
              <a:gd name="adj4" fmla="val 116069"/>
              <a:gd name="adj5" fmla="val 119759"/>
              <a:gd name="adj6" fmla="val 116069"/>
              <a:gd name="adj7" fmla="val 130398"/>
              <a:gd name="adj8" fmla="val 94505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Calibri" panose="020F0502020204030204" pitchFamily="34" charset="0"/>
            </a:endParaRPr>
          </a:p>
        </p:txBody>
      </p:sp>
      <p:sp>
        <p:nvSpPr>
          <p:cNvPr id="74759" name="Line 23">
            <a:extLst>
              <a:ext uri="{FF2B5EF4-FFF2-40B4-BE49-F238E27FC236}">
                <a16:creationId xmlns:a16="http://schemas.microsoft.com/office/drawing/2014/main" id="{34B2053B-F7C4-B43F-26BF-44E15A47C3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61338" y="1735138"/>
            <a:ext cx="1809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4760" name="Rectangle 24">
            <a:extLst>
              <a:ext uri="{FF2B5EF4-FFF2-40B4-BE49-F238E27FC236}">
                <a16:creationId xmlns:a16="http://schemas.microsoft.com/office/drawing/2014/main" id="{70D32BD4-7893-4D89-81CA-330CF0020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157413"/>
            <a:ext cx="22590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B050"/>
                </a:solidFill>
                <a:latin typeface="Calibri" panose="020F0502020204030204" pitchFamily="34" charset="0"/>
              </a:rPr>
              <a:t>Step 1: Open visor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B050"/>
                </a:solidFill>
                <a:latin typeface="Calibri" panose="020F0502020204030204" pitchFamily="34" charset="0"/>
              </a:rPr>
              <a:t>Step 2: Shoot beam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B050"/>
                </a:solidFill>
                <a:latin typeface="Calibri" panose="020F0502020204030204" pitchFamily="34" charset="0"/>
              </a:rPr>
              <a:t>Step 3: Close visor</a:t>
            </a:r>
          </a:p>
        </p:txBody>
      </p:sp>
      <p:sp>
        <p:nvSpPr>
          <p:cNvPr id="74761" name="Rectangle 25">
            <a:extLst>
              <a:ext uri="{FF2B5EF4-FFF2-40B4-BE49-F238E27FC236}">
                <a16:creationId xmlns:a16="http://schemas.microsoft.com/office/drawing/2014/main" id="{C253AD9B-E1DF-CFA5-CBB2-787583436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1652588"/>
            <a:ext cx="949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Calibri" panose="020F0502020204030204" pitchFamily="34" charset="0"/>
              </a:rPr>
              <a:t>FIGHT</a:t>
            </a:r>
          </a:p>
        </p:txBody>
      </p:sp>
      <p:sp>
        <p:nvSpPr>
          <p:cNvPr id="74762" name="Rectangle 26">
            <a:extLst>
              <a:ext uri="{FF2B5EF4-FFF2-40B4-BE49-F238E27FC236}">
                <a16:creationId xmlns:a16="http://schemas.microsoft.com/office/drawing/2014/main" id="{517E8825-0FAB-0D23-470F-FACA9135F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238" y="2157413"/>
            <a:ext cx="29432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Calibri" panose="020F0502020204030204" pitchFamily="34" charset="0"/>
              </a:rPr>
              <a:t>Step 1: Raise temperature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Calibri" panose="020F0502020204030204" pitchFamily="34" charset="0"/>
              </a:rPr>
              <a:t>Step 2: Start fire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Calibri" panose="020F0502020204030204" pitchFamily="34" charset="0"/>
              </a:rPr>
              <a:t>Step 3: Cover body in fire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Calibri" panose="020F0502020204030204" pitchFamily="34" charset="0"/>
              </a:rPr>
              <a:t>Step 4: Shoot firebolt</a:t>
            </a:r>
          </a:p>
        </p:txBody>
      </p:sp>
      <p:graphicFrame>
        <p:nvGraphicFramePr>
          <p:cNvPr id="74763" name="Object 27">
            <a:extLst>
              <a:ext uri="{FF2B5EF4-FFF2-40B4-BE49-F238E27FC236}">
                <a16:creationId xmlns:a16="http://schemas.microsoft.com/office/drawing/2014/main" id="{99ACFD26-F00E-58D0-1EA4-28A0DE227A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4150" y="3406775"/>
          <a:ext cx="1333500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336508" imgH="5371429" progId="Photoshop.Image.8">
                  <p:embed/>
                </p:oleObj>
              </mc:Choice>
              <mc:Fallback>
                <p:oleObj name="Image" r:id="rId2" imgW="2336508" imgH="5371429" progId="Photoshop.Image.8">
                  <p:embed/>
                  <p:pic>
                    <p:nvPicPr>
                      <p:cNvPr id="74763" name="Object 27">
                        <a:extLst>
                          <a:ext uri="{FF2B5EF4-FFF2-40B4-BE49-F238E27FC236}">
                            <a16:creationId xmlns:a16="http://schemas.microsoft.com/office/drawing/2014/main" id="{99ACFD26-F00E-58D0-1EA4-28A0DE227A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4150" y="3406775"/>
                        <a:ext cx="1333500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4" name="Object 30">
            <a:extLst>
              <a:ext uri="{FF2B5EF4-FFF2-40B4-BE49-F238E27FC236}">
                <a16:creationId xmlns:a16="http://schemas.microsoft.com/office/drawing/2014/main" id="{D4702D53-76D8-C715-2E42-1A9BCD112C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5963" y="3354388"/>
          <a:ext cx="1509712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488889" imgH="5003175" progId="Photoshop.Image.8">
                  <p:embed/>
                </p:oleObj>
              </mc:Choice>
              <mc:Fallback>
                <p:oleObj name="Image" r:id="rId4" imgW="2488889" imgH="5003175" progId="Photoshop.Image.8">
                  <p:embed/>
                  <p:pic>
                    <p:nvPicPr>
                      <p:cNvPr id="74764" name="Object 30">
                        <a:extLst>
                          <a:ext uri="{FF2B5EF4-FFF2-40B4-BE49-F238E27FC236}">
                            <a16:creationId xmlns:a16="http://schemas.microsoft.com/office/drawing/2014/main" id="{D4702D53-76D8-C715-2E42-1A9BCD112C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3" y="3354388"/>
                        <a:ext cx="1509712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5">
            <a:extLst>
              <a:ext uri="{FF2B5EF4-FFF2-40B4-BE49-F238E27FC236}">
                <a16:creationId xmlns:a16="http://schemas.microsoft.com/office/drawing/2014/main" id="{521E6B94-243F-AE9A-B367-5D2CDE7AC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2517775"/>
            <a:ext cx="1290637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6">
            <a:extLst>
              <a:ext uri="{FF2B5EF4-FFF2-40B4-BE49-F238E27FC236}">
                <a16:creationId xmlns:a16="http://schemas.microsoft.com/office/drawing/2014/main" id="{86ED96CA-7B42-EDB6-F6B5-F16D1322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2517775"/>
            <a:ext cx="1290637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7">
            <a:extLst>
              <a:ext uri="{FF2B5EF4-FFF2-40B4-BE49-F238E27FC236}">
                <a16:creationId xmlns:a16="http://schemas.microsoft.com/office/drawing/2014/main" id="{D2809D88-FD07-818A-CD39-1278CAAFC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850" y="2371725"/>
            <a:ext cx="175432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360363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60363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603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B050"/>
                </a:solidFill>
                <a:latin typeface="Arial" panose="020B0604020202020204" pitchFamily="34" charset="0"/>
              </a:rPr>
              <a:t>fight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B050"/>
                </a:solidFill>
                <a:latin typeface="Arial" panose="020B0604020202020204" pitchFamily="34" charset="0"/>
              </a:rPr>
              <a:t>	open visor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B050"/>
                </a:solidFill>
                <a:latin typeface="Arial" panose="020B0604020202020204" pitchFamily="34" charset="0"/>
              </a:rPr>
              <a:t>	shoot beam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B050"/>
                </a:solidFill>
                <a:latin typeface="Arial" panose="020B0604020202020204" pitchFamily="34" charset="0"/>
              </a:rPr>
              <a:t>	close visor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B050"/>
                </a:solidFill>
                <a:latin typeface="Arial" panose="020B0604020202020204" pitchFamily="34" charset="0"/>
              </a:rPr>
              <a:t>end </a:t>
            </a:r>
          </a:p>
        </p:txBody>
      </p:sp>
      <p:sp>
        <p:nvSpPr>
          <p:cNvPr id="75781" name="Text Box 8">
            <a:extLst>
              <a:ext uri="{FF2B5EF4-FFF2-40B4-BE49-F238E27FC236}">
                <a16:creationId xmlns:a16="http://schemas.microsoft.com/office/drawing/2014/main" id="{5911BA50-D5AD-BBB1-0E81-EB188229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213" y="2371725"/>
            <a:ext cx="235705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360363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60363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603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Arial" panose="020B0604020202020204" pitchFamily="34" charset="0"/>
              </a:rPr>
              <a:t>fight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Arial" panose="020B0604020202020204" pitchFamily="34" charset="0"/>
              </a:rPr>
              <a:t>	raise temperature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Arial" panose="020B0604020202020204" pitchFamily="34" charset="0"/>
              </a:rPr>
              <a:t>	start fire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Arial" panose="020B0604020202020204" pitchFamily="34" charset="0"/>
              </a:rPr>
              <a:t>	cover body in fire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Arial" panose="020B0604020202020204" pitchFamily="34" charset="0"/>
              </a:rPr>
              <a:t>	shoot firebolt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Arial" panose="020B0604020202020204" pitchFamily="34" charset="0"/>
              </a:rPr>
              <a:t>end </a:t>
            </a:r>
          </a:p>
        </p:txBody>
      </p:sp>
      <p:sp>
        <p:nvSpPr>
          <p:cNvPr id="75782" name="Text Box 9">
            <a:extLst>
              <a:ext uri="{FF2B5EF4-FFF2-40B4-BE49-F238E27FC236}">
                <a16:creationId xmlns:a16="http://schemas.microsoft.com/office/drawing/2014/main" id="{C7B10558-09AE-38E9-4EDD-875539417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1622425"/>
            <a:ext cx="12811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B050"/>
                </a:solidFill>
                <a:latin typeface="Arial" panose="020B0604020202020204" pitchFamily="34" charset="0"/>
              </a:rPr>
              <a:t>Cyclops</a:t>
            </a:r>
          </a:p>
        </p:txBody>
      </p:sp>
      <p:sp>
        <p:nvSpPr>
          <p:cNvPr id="75783" name="Text Box 10">
            <a:extLst>
              <a:ext uri="{FF2B5EF4-FFF2-40B4-BE49-F238E27FC236}">
                <a16:creationId xmlns:a16="http://schemas.microsoft.com/office/drawing/2014/main" id="{7A43420F-1B01-16D7-DC3C-D649B81C4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163" y="1622425"/>
            <a:ext cx="20108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  <a:latin typeface="Arial" panose="020B0604020202020204" pitchFamily="34" charset="0"/>
              </a:rPr>
              <a:t>Human Torch</a:t>
            </a:r>
          </a:p>
        </p:txBody>
      </p:sp>
      <p:sp>
        <p:nvSpPr>
          <p:cNvPr id="75784" name="Text Box 11">
            <a:extLst>
              <a:ext uri="{FF2B5EF4-FFF2-40B4-BE49-F238E27FC236}">
                <a16:creationId xmlns:a16="http://schemas.microsoft.com/office/drawing/2014/main" id="{A7B8097C-54D5-7C1F-4574-7CC083980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3" y="28416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Each superhero must have their own way of fighting!</a:t>
            </a:r>
          </a:p>
        </p:txBody>
      </p:sp>
      <p:sp>
        <p:nvSpPr>
          <p:cNvPr id="75785" name="Text Box 12">
            <a:extLst>
              <a:ext uri="{FF2B5EF4-FFF2-40B4-BE49-F238E27FC236}">
                <a16:creationId xmlns:a16="http://schemas.microsoft.com/office/drawing/2014/main" id="{D34FE640-BD6C-6933-DDDA-91C43A761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3" y="866775"/>
            <a:ext cx="8053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Each superhero must have a different </a:t>
            </a:r>
            <a:r>
              <a:rPr lang="en-US" altLang="en-US" sz="2800">
                <a:latin typeface="Courier New" panose="02070309020205020404" pitchFamily="49" charset="0"/>
              </a:rPr>
              <a:t>fight</a:t>
            </a:r>
            <a:r>
              <a:rPr lang="en-US" altLang="en-US" sz="2400">
                <a:latin typeface="Arial" panose="020B0604020202020204" pitchFamily="34" charset="0"/>
              </a:rPr>
              <a:t> method.</a:t>
            </a:r>
          </a:p>
        </p:txBody>
      </p:sp>
      <p:sp>
        <p:nvSpPr>
          <p:cNvPr id="75786" name="Text Box 13">
            <a:extLst>
              <a:ext uri="{FF2B5EF4-FFF2-40B4-BE49-F238E27FC236}">
                <a16:creationId xmlns:a16="http://schemas.microsoft.com/office/drawing/2014/main" id="{5A7398D7-FCD3-D4F7-31B5-5A73D0ED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5851525"/>
            <a:ext cx="74723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We can create </a:t>
            </a:r>
            <a:r>
              <a:rPr lang="en-US" altLang="en-US">
                <a:latin typeface="Arial" panose="020B0604020202020204" pitchFamily="34" charset="0"/>
              </a:rPr>
              <a:t>different</a:t>
            </a:r>
            <a:r>
              <a:rPr lang="en-US" altLang="en-US" sz="2400">
                <a:latin typeface="Arial" panose="020B0604020202020204" pitchFamily="34" charset="0"/>
              </a:rPr>
              <a:t> </a:t>
            </a:r>
            <a:r>
              <a:rPr lang="en-US" altLang="en-US" i="1">
                <a:latin typeface="Arial" panose="020B0604020202020204" pitchFamily="34" charset="0"/>
              </a:rPr>
              <a:t>types</a:t>
            </a:r>
            <a:r>
              <a:rPr lang="en-US" altLang="en-US" sz="2400">
                <a:latin typeface="Arial" panose="020B0604020202020204" pitchFamily="34" charset="0"/>
              </a:rPr>
              <a:t> of superheroes!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4">
            <a:extLst>
              <a:ext uri="{FF2B5EF4-FFF2-40B4-BE49-F238E27FC236}">
                <a16:creationId xmlns:a16="http://schemas.microsoft.com/office/drawing/2014/main" id="{177816F4-B4C8-0A3A-057E-5C7416999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4100513"/>
            <a:ext cx="1684338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360363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60363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603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</a:rPr>
              <a:t>fight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</a:rPr>
              <a:t>	open visor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</a:rPr>
              <a:t>	shoot beam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</a:rPr>
              <a:t>	close visor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B050"/>
                </a:solidFill>
                <a:latin typeface="Arial" panose="020B0604020202020204" pitchFamily="34" charset="0"/>
              </a:rPr>
              <a:t>end </a:t>
            </a:r>
          </a:p>
        </p:txBody>
      </p:sp>
      <p:sp>
        <p:nvSpPr>
          <p:cNvPr id="76803" name="Text Box 5">
            <a:extLst>
              <a:ext uri="{FF2B5EF4-FFF2-40B4-BE49-F238E27FC236}">
                <a16:creationId xmlns:a16="http://schemas.microsoft.com/office/drawing/2014/main" id="{EA3CED34-8A3A-A7B2-696C-7EE996F6C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4100513"/>
            <a:ext cx="211179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360363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60363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603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Arial" panose="020B0604020202020204" pitchFamily="34" charset="0"/>
              </a:rPr>
              <a:t>fight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Arial" panose="020B0604020202020204" pitchFamily="34" charset="0"/>
              </a:rPr>
              <a:t>	raise temp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Arial" panose="020B0604020202020204" pitchFamily="34" charset="0"/>
              </a:rPr>
              <a:t>	start fire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Arial" panose="020B0604020202020204" pitchFamily="34" charset="0"/>
              </a:rPr>
              <a:t>	cover body in fire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Arial" panose="020B0604020202020204" pitchFamily="34" charset="0"/>
              </a:rPr>
              <a:t>	shoot firebolt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  <a:latin typeface="Arial" panose="020B0604020202020204" pitchFamily="34" charset="0"/>
              </a:rPr>
              <a:t>end </a:t>
            </a:r>
          </a:p>
        </p:txBody>
      </p:sp>
      <p:pic>
        <p:nvPicPr>
          <p:cNvPr id="76804" name="Picture 8">
            <a:extLst>
              <a:ext uri="{FF2B5EF4-FFF2-40B4-BE49-F238E27FC236}">
                <a16:creationId xmlns:a16="http://schemas.microsoft.com/office/drawing/2014/main" id="{DBE08362-3EA3-307D-3B2C-9F27A5050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617538"/>
            <a:ext cx="93186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 Box 9">
            <a:extLst>
              <a:ext uri="{FF2B5EF4-FFF2-40B4-BE49-F238E27FC236}">
                <a16:creationId xmlns:a16="http://schemas.microsoft.com/office/drawing/2014/main" id="{755B7295-BF62-7030-8379-A56D47F33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713" y="101600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Superhero</a:t>
            </a:r>
          </a:p>
        </p:txBody>
      </p:sp>
      <p:graphicFrame>
        <p:nvGraphicFramePr>
          <p:cNvPr id="76806" name="Object 10">
            <a:extLst>
              <a:ext uri="{FF2B5EF4-FFF2-40B4-BE49-F238E27FC236}">
                <a16:creationId xmlns:a16="http://schemas.microsoft.com/office/drawing/2014/main" id="{8A97F1A9-1688-FBFF-FF07-46D6B58274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70538" y="3981450"/>
          <a:ext cx="1130300" cy="259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2336508" imgH="5371429" progId="Photoshop.Image.8">
                  <p:embed/>
                </p:oleObj>
              </mc:Choice>
              <mc:Fallback>
                <p:oleObj name="Image" r:id="rId3" imgW="2336508" imgH="5371429" progId="Photoshop.Image.8">
                  <p:embed/>
                  <p:pic>
                    <p:nvPicPr>
                      <p:cNvPr id="76806" name="Object 10">
                        <a:extLst>
                          <a:ext uri="{FF2B5EF4-FFF2-40B4-BE49-F238E27FC236}">
                            <a16:creationId xmlns:a16="http://schemas.microsoft.com/office/drawing/2014/main" id="{8A97F1A9-1688-FBFF-FF07-46D6B58274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0538" y="3981450"/>
                        <a:ext cx="1130300" cy="259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Object 11">
            <a:extLst>
              <a:ext uri="{FF2B5EF4-FFF2-40B4-BE49-F238E27FC236}">
                <a16:creationId xmlns:a16="http://schemas.microsoft.com/office/drawing/2014/main" id="{F9ADA2FE-E7C4-E0EF-0B0D-27907BBA99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1363" y="3932238"/>
          <a:ext cx="1317625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2488889" imgH="5003175" progId="Photoshop.Image.8">
                  <p:embed/>
                </p:oleObj>
              </mc:Choice>
              <mc:Fallback>
                <p:oleObj name="Image" r:id="rId5" imgW="2488889" imgH="5003175" progId="Photoshop.Image.8">
                  <p:embed/>
                  <p:pic>
                    <p:nvPicPr>
                      <p:cNvPr id="76807" name="Object 11">
                        <a:extLst>
                          <a:ext uri="{FF2B5EF4-FFF2-40B4-BE49-F238E27FC236}">
                            <a16:creationId xmlns:a16="http://schemas.microsoft.com/office/drawing/2014/main" id="{F9ADA2FE-E7C4-E0EF-0B0D-27907BBA99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3" y="3932238"/>
                        <a:ext cx="1317625" cy="264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808" name="Group 14">
            <a:extLst>
              <a:ext uri="{FF2B5EF4-FFF2-40B4-BE49-F238E27FC236}">
                <a16:creationId xmlns:a16="http://schemas.microsoft.com/office/drawing/2014/main" id="{D323CCFB-B5F1-3E57-A9F3-578BD8D229EF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886075"/>
            <a:ext cx="2898775" cy="903288"/>
            <a:chOff x="1463" y="1614"/>
            <a:chExt cx="2622" cy="569"/>
          </a:xfrm>
        </p:grpSpPr>
        <p:sp>
          <p:nvSpPr>
            <p:cNvPr id="76811" name="Line 12">
              <a:extLst>
                <a:ext uri="{FF2B5EF4-FFF2-40B4-BE49-F238E27FC236}">
                  <a16:creationId xmlns:a16="http://schemas.microsoft.com/office/drawing/2014/main" id="{C180320B-E2B9-F74E-E290-85F874E7A2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63" y="1614"/>
              <a:ext cx="1000" cy="56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76812" name="Line 13">
              <a:extLst>
                <a:ext uri="{FF2B5EF4-FFF2-40B4-BE49-F238E27FC236}">
                  <a16:creationId xmlns:a16="http://schemas.microsoft.com/office/drawing/2014/main" id="{0834EB62-7009-3993-AC11-9C318FB3E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5" y="1614"/>
              <a:ext cx="1000" cy="56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76809" name="Text Box 18">
            <a:extLst>
              <a:ext uri="{FF2B5EF4-FFF2-40B4-BE49-F238E27FC236}">
                <a16:creationId xmlns:a16="http://schemas.microsoft.com/office/drawing/2014/main" id="{69A48685-0F5A-B0EF-2900-87ECA4D46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138" y="3530600"/>
            <a:ext cx="1370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Cyclops</a:t>
            </a:r>
          </a:p>
        </p:txBody>
      </p:sp>
      <p:sp>
        <p:nvSpPr>
          <p:cNvPr id="76810" name="Text Box 19">
            <a:extLst>
              <a:ext uri="{FF2B5EF4-FFF2-40B4-BE49-F238E27FC236}">
                <a16:creationId xmlns:a16="http://schemas.microsoft.com/office/drawing/2014/main" id="{49FF8D5B-7368-4D4D-A71E-8809AD863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125" y="3530600"/>
            <a:ext cx="2147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Human Torch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>
            <a:extLst>
              <a:ext uri="{FF2B5EF4-FFF2-40B4-BE49-F238E27FC236}">
                <a16:creationId xmlns:a16="http://schemas.microsoft.com/office/drawing/2014/main" id="{D1AE52A6-3A4A-8CBF-5074-8A21DB745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" y="4762500"/>
            <a:ext cx="1684338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360363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60363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603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fight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	open visor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	shoot beam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	close visor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end </a:t>
            </a:r>
          </a:p>
        </p:txBody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FAF13B19-7215-4521-BF21-53C574DDD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4786313"/>
            <a:ext cx="18446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360363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60363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6036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6036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fight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	raise temp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	start fire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	shoot firebolt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end </a:t>
            </a:r>
          </a:p>
        </p:txBody>
      </p:sp>
      <p:pic>
        <p:nvPicPr>
          <p:cNvPr id="78852" name="Picture 4">
            <a:extLst>
              <a:ext uri="{FF2B5EF4-FFF2-40B4-BE49-F238E27FC236}">
                <a16:creationId xmlns:a16="http://schemas.microsoft.com/office/drawing/2014/main" id="{1C7CE402-8F99-6F18-D89D-339D42216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617538"/>
            <a:ext cx="93186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Text Box 5">
            <a:extLst>
              <a:ext uri="{FF2B5EF4-FFF2-40B4-BE49-F238E27FC236}">
                <a16:creationId xmlns:a16="http://schemas.microsoft.com/office/drawing/2014/main" id="{EE17D7FB-9FD2-939E-7939-55BB832C4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713" y="101600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Superhero</a:t>
            </a:r>
          </a:p>
        </p:txBody>
      </p:sp>
      <p:graphicFrame>
        <p:nvGraphicFramePr>
          <p:cNvPr id="78854" name="Object 6">
            <a:extLst>
              <a:ext uri="{FF2B5EF4-FFF2-40B4-BE49-F238E27FC236}">
                <a16:creationId xmlns:a16="http://schemas.microsoft.com/office/drawing/2014/main" id="{85B69753-1C51-8EE7-559C-FEB219E39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0625" y="2722563"/>
          <a:ext cx="588963" cy="1354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2336508" imgH="5371429" progId="Photoshop.Image.8">
                  <p:embed/>
                </p:oleObj>
              </mc:Choice>
              <mc:Fallback>
                <p:oleObj name="Image" r:id="rId3" imgW="2336508" imgH="5371429" progId="Photoshop.Image.8">
                  <p:embed/>
                  <p:pic>
                    <p:nvPicPr>
                      <p:cNvPr id="78854" name="Object 6">
                        <a:extLst>
                          <a:ext uri="{FF2B5EF4-FFF2-40B4-BE49-F238E27FC236}">
                            <a16:creationId xmlns:a16="http://schemas.microsoft.com/office/drawing/2014/main" id="{85B69753-1C51-8EE7-559C-FEB219E39E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25" y="2722563"/>
                        <a:ext cx="588963" cy="1354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7">
            <a:extLst>
              <a:ext uri="{FF2B5EF4-FFF2-40B4-BE49-F238E27FC236}">
                <a16:creationId xmlns:a16="http://schemas.microsoft.com/office/drawing/2014/main" id="{366E42F8-8B5D-155E-F4E9-E97D6F3AD7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0713" y="2728913"/>
          <a:ext cx="665162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2488889" imgH="5003175" progId="Photoshop.Image.8">
                  <p:embed/>
                </p:oleObj>
              </mc:Choice>
              <mc:Fallback>
                <p:oleObj name="Image" r:id="rId5" imgW="2488889" imgH="5003175" progId="Photoshop.Image.8">
                  <p:embed/>
                  <p:pic>
                    <p:nvPicPr>
                      <p:cNvPr id="78855" name="Object 7">
                        <a:extLst>
                          <a:ext uri="{FF2B5EF4-FFF2-40B4-BE49-F238E27FC236}">
                            <a16:creationId xmlns:a16="http://schemas.microsoft.com/office/drawing/2014/main" id="{366E42F8-8B5D-155E-F4E9-E97D6F3AD7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3" y="2728913"/>
                        <a:ext cx="665162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856" name="Group 8">
            <a:extLst>
              <a:ext uri="{FF2B5EF4-FFF2-40B4-BE49-F238E27FC236}">
                <a16:creationId xmlns:a16="http://schemas.microsoft.com/office/drawing/2014/main" id="{66A202C2-DE4C-B0EE-9DBA-4689867B7725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886075"/>
            <a:ext cx="2898775" cy="903288"/>
            <a:chOff x="1463" y="1614"/>
            <a:chExt cx="2622" cy="569"/>
          </a:xfrm>
        </p:grpSpPr>
        <p:sp>
          <p:nvSpPr>
            <p:cNvPr id="78867" name="Line 9">
              <a:extLst>
                <a:ext uri="{FF2B5EF4-FFF2-40B4-BE49-F238E27FC236}">
                  <a16:creationId xmlns:a16="http://schemas.microsoft.com/office/drawing/2014/main" id="{6C6D19E4-F195-AB78-9851-2063B29E5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63" y="1614"/>
              <a:ext cx="1000" cy="56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78868" name="Line 10">
              <a:extLst>
                <a:ext uri="{FF2B5EF4-FFF2-40B4-BE49-F238E27FC236}">
                  <a16:creationId xmlns:a16="http://schemas.microsoft.com/office/drawing/2014/main" id="{59161CEE-F349-F617-1331-1C80CDFE1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5" y="1614"/>
              <a:ext cx="1000" cy="56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78857" name="Text Box 11">
            <a:extLst>
              <a:ext uri="{FF2B5EF4-FFF2-40B4-BE49-F238E27FC236}">
                <a16:creationId xmlns:a16="http://schemas.microsoft.com/office/drawing/2014/main" id="{6809A85C-A829-51F7-DA3D-9D6F80A63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4060825"/>
            <a:ext cx="1370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Cyclops</a:t>
            </a:r>
          </a:p>
        </p:txBody>
      </p:sp>
      <p:sp>
        <p:nvSpPr>
          <p:cNvPr id="78858" name="Text Box 12">
            <a:extLst>
              <a:ext uri="{FF2B5EF4-FFF2-40B4-BE49-F238E27FC236}">
                <a16:creationId xmlns:a16="http://schemas.microsoft.com/office/drawing/2014/main" id="{32CBCC1D-E1F4-BECF-E169-ADD0B3305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813" y="4060825"/>
            <a:ext cx="2147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Human Torch</a:t>
            </a:r>
          </a:p>
        </p:txBody>
      </p:sp>
      <p:sp>
        <p:nvSpPr>
          <p:cNvPr id="78859" name="Text Box 19">
            <a:extLst>
              <a:ext uri="{FF2B5EF4-FFF2-40B4-BE49-F238E27FC236}">
                <a16:creationId xmlns:a16="http://schemas.microsoft.com/office/drawing/2014/main" id="{F1F8EB33-FA3A-C5A2-1731-EB98FB71A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655638"/>
            <a:ext cx="10097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70C0"/>
                </a:solidFill>
                <a:latin typeface="Arial" panose="020B0604020202020204" pitchFamily="34" charset="0"/>
              </a:rPr>
              <a:t>NAME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70C0"/>
                </a:solidFill>
                <a:latin typeface="Arial" panose="020B0604020202020204" pitchFamily="34" charset="0"/>
              </a:rPr>
              <a:t>POWER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70C0"/>
                </a:solidFill>
                <a:latin typeface="Arial" panose="020B0604020202020204" pitchFamily="34" charset="0"/>
              </a:rPr>
              <a:t>ACTIVE</a:t>
            </a:r>
            <a:r>
              <a:rPr lang="en-US" altLang="en-US" sz="1400"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FIGHT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RETREAT</a:t>
            </a:r>
          </a:p>
        </p:txBody>
      </p:sp>
      <p:sp>
        <p:nvSpPr>
          <p:cNvPr id="78860" name="Text Box 20">
            <a:extLst>
              <a:ext uri="{FF2B5EF4-FFF2-40B4-BE49-F238E27FC236}">
                <a16:creationId xmlns:a16="http://schemas.microsoft.com/office/drawing/2014/main" id="{283C54BC-5E26-90B0-81C2-86292BCC7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738" y="4852988"/>
            <a:ext cx="10097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70C0"/>
                </a:solidFill>
                <a:latin typeface="Arial" panose="020B0604020202020204" pitchFamily="34" charset="0"/>
              </a:rPr>
              <a:t>NAME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70C0"/>
                </a:solidFill>
                <a:latin typeface="Arial" panose="020B0604020202020204" pitchFamily="34" charset="0"/>
              </a:rPr>
              <a:t>POWER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70C0"/>
                </a:solidFill>
                <a:latin typeface="Arial" panose="020B0604020202020204" pitchFamily="34" charset="0"/>
              </a:rPr>
              <a:t>ACTIVE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FIGHT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RETREAT</a:t>
            </a:r>
          </a:p>
        </p:txBody>
      </p:sp>
      <p:sp>
        <p:nvSpPr>
          <p:cNvPr id="78861" name="Text Box 21">
            <a:extLst>
              <a:ext uri="{FF2B5EF4-FFF2-40B4-BE49-F238E27FC236}">
                <a16:creationId xmlns:a16="http://schemas.microsoft.com/office/drawing/2014/main" id="{931FD169-D3D1-6FF6-5188-AEBEED200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6925" y="4854575"/>
            <a:ext cx="10097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70C0"/>
                </a:solidFill>
                <a:latin typeface="Arial" panose="020B0604020202020204" pitchFamily="34" charset="0"/>
              </a:rPr>
              <a:t>NAME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70C0"/>
                </a:solidFill>
                <a:latin typeface="Arial" panose="020B0604020202020204" pitchFamily="34" charset="0"/>
              </a:rPr>
              <a:t>POWER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70C0"/>
                </a:solidFill>
                <a:latin typeface="Arial" panose="020B0604020202020204" pitchFamily="34" charset="0"/>
              </a:rPr>
              <a:t>ACTIVE 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FIGHT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</a:rPr>
              <a:t>RETREAT</a:t>
            </a:r>
          </a:p>
        </p:txBody>
      </p:sp>
      <p:sp>
        <p:nvSpPr>
          <p:cNvPr id="78862" name="AutoShape 29">
            <a:extLst>
              <a:ext uri="{FF2B5EF4-FFF2-40B4-BE49-F238E27FC236}">
                <a16:creationId xmlns:a16="http://schemas.microsoft.com/office/drawing/2014/main" id="{D9AD2BC9-30FE-B074-6B2D-12F1D81B5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4679950"/>
            <a:ext cx="2020888" cy="1563688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8863" name="Line 30">
            <a:extLst>
              <a:ext uri="{FF2B5EF4-FFF2-40B4-BE49-F238E27FC236}">
                <a16:creationId xmlns:a16="http://schemas.microsoft.com/office/drawing/2014/main" id="{DEF9B341-AEF9-E0C3-4745-53C419697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6513" y="5654675"/>
            <a:ext cx="2524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8864" name="AutoShape 31">
            <a:extLst>
              <a:ext uri="{FF2B5EF4-FFF2-40B4-BE49-F238E27FC236}">
                <a16:creationId xmlns:a16="http://schemas.microsoft.com/office/drawing/2014/main" id="{7AF353FA-BAE4-EC99-4ADC-0D6F0AE01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0150" y="4679950"/>
            <a:ext cx="2020888" cy="1563688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8865" name="Line 32">
            <a:extLst>
              <a:ext uri="{FF2B5EF4-FFF2-40B4-BE49-F238E27FC236}">
                <a16:creationId xmlns:a16="http://schemas.microsoft.com/office/drawing/2014/main" id="{406B7BAE-FE1D-D244-C503-99CB8AB16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8213" y="5654675"/>
            <a:ext cx="2524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DCB5D7-3904-25CA-374F-FDC59CDC1811}"/>
              </a:ext>
            </a:extLst>
          </p:cNvPr>
          <p:cNvSpPr txBox="1"/>
          <p:nvPr/>
        </p:nvSpPr>
        <p:spPr>
          <a:xfrm>
            <a:off x="3792972" y="3270906"/>
            <a:ext cx="1353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Extends</a:t>
            </a:r>
            <a:endParaRPr lang="en-SG" sz="2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BBDA8-888E-473E-535F-A4D2626A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86" y="265962"/>
            <a:ext cx="5660044" cy="12071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7748" y="2195430"/>
            <a:ext cx="5979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… or as an object that is made up of its parts?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76" y="3139042"/>
            <a:ext cx="5638800" cy="3438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54" y="179700"/>
            <a:ext cx="1507629" cy="15076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0023" y="3094020"/>
            <a:ext cx="1873959" cy="15339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6871" y="4029536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 BackWheel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240955" y="309402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 Saddle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119460" y="2827653"/>
            <a:ext cx="132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 Handlebars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018216" y="3420423"/>
            <a:ext cx="106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 Crossbar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52431" y="6034669"/>
            <a:ext cx="136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 FrontWheel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97138" y="5782596"/>
            <a:ext cx="7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 Gears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907282" y="6208235"/>
            <a:ext cx="76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 Pedal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907282" y="4721996"/>
            <a:ext cx="76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 Pedal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251123" y="3309600"/>
            <a:ext cx="86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 Brakes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937600" y="4214202"/>
            <a:ext cx="12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00B050"/>
                </a:solidFill>
              </a:rPr>
              <a:t> DownTube</a:t>
            </a:r>
          </a:p>
        </p:txBody>
      </p:sp>
    </p:spTree>
    <p:extLst>
      <p:ext uri="{BB962C8B-B14F-4D97-AF65-F5344CB8AC3E}">
        <p14:creationId xmlns:p14="http://schemas.microsoft.com/office/powerpoint/2010/main" val="918222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247754C-B6BA-C09E-6904-FF4532884225}"/>
              </a:ext>
            </a:extLst>
          </p:cNvPr>
          <p:cNvGrpSpPr/>
          <p:nvPr/>
        </p:nvGrpSpPr>
        <p:grpSpPr>
          <a:xfrm>
            <a:off x="1287464" y="2169799"/>
            <a:ext cx="6460296" cy="2143781"/>
            <a:chOff x="1287464" y="2169799"/>
            <a:chExt cx="6460296" cy="2143781"/>
          </a:xfrm>
        </p:grpSpPr>
        <p:sp>
          <p:nvSpPr>
            <p:cNvPr id="79874" name="Rectangle 5">
              <a:extLst>
                <a:ext uri="{FF2B5EF4-FFF2-40B4-BE49-F238E27FC236}">
                  <a16:creationId xmlns:a16="http://schemas.microsoft.com/office/drawing/2014/main" id="{A7AAC475-D1AB-01F3-D2F8-94CF678C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464" y="2169799"/>
              <a:ext cx="6460296" cy="21437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79875" name="Text Box 4">
              <a:extLst>
                <a:ext uri="{FF2B5EF4-FFF2-40B4-BE49-F238E27FC236}">
                  <a16:creationId xmlns:a16="http://schemas.microsoft.com/office/drawing/2014/main" id="{0CABFB23-07FB-E55B-54D1-AB763C82E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9488" y="2190280"/>
              <a:ext cx="5698996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455613" algn="l"/>
                </a:tabLs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455613" algn="l"/>
                </a:tabLs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4556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public class Cyclops extends Superhero {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	public override void </a:t>
              </a:r>
              <a:r>
                <a:rPr lang="en-US" altLang="en-US" sz="1800" b="1">
                  <a:solidFill>
                    <a:srgbClr val="C00000"/>
                  </a:solidFill>
                  <a:latin typeface="Courier New" panose="02070309020205020404" pitchFamily="49" charset="0"/>
                </a:rPr>
                <a:t>fight() </a:t>
              </a:r>
              <a:r>
                <a:rPr lang="en-US" altLang="en-US" sz="1800" b="1">
                  <a:latin typeface="Courier New" panose="02070309020205020404" pitchFamily="49" charset="0"/>
                </a:rPr>
                <a:t>{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	  // open visor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	  // shoot beam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	  // close visor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	}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}</a:t>
              </a:r>
            </a:p>
          </p:txBody>
        </p:sp>
      </p:grpSp>
      <p:sp>
        <p:nvSpPr>
          <p:cNvPr id="79876" name="Text Box 7">
            <a:extLst>
              <a:ext uri="{FF2B5EF4-FFF2-40B4-BE49-F238E27FC236}">
                <a16:creationId xmlns:a16="http://schemas.microsoft.com/office/drawing/2014/main" id="{D71C83BE-718B-FBDA-2BF9-D062628A0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698" y="52448"/>
            <a:ext cx="83121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We write the </a:t>
            </a:r>
            <a:r>
              <a:rPr lang="en-US" altLang="en-US" sz="2400" b="1">
                <a:latin typeface="Courier New" panose="02070309020205020404" pitchFamily="49" charset="0"/>
              </a:rPr>
              <a:t>Cyclops</a:t>
            </a:r>
            <a:r>
              <a:rPr lang="en-US" altLang="en-US" sz="2000">
                <a:latin typeface="Arial" panose="020B0604020202020204" pitchFamily="34" charset="0"/>
              </a:rPr>
              <a:t> and </a:t>
            </a:r>
            <a:r>
              <a:rPr lang="en-US" altLang="en-US" sz="2400" b="1">
                <a:latin typeface="Courier New" panose="02070309020205020404" pitchFamily="49" charset="0"/>
              </a:rPr>
              <a:t>Human Torch </a:t>
            </a:r>
            <a:r>
              <a:rPr lang="en-US" altLang="en-US" sz="2000">
                <a:latin typeface="Arial" panose="020B0604020202020204" pitchFamily="34" charset="0"/>
              </a:rPr>
              <a:t>classes as </a:t>
            </a:r>
            <a:r>
              <a:rPr lang="en-US" altLang="en-US" sz="2000">
                <a:solidFill>
                  <a:srgbClr val="00B0F0"/>
                </a:solidFill>
                <a:latin typeface="Arial" panose="020B0604020202020204" pitchFamily="34" charset="0"/>
              </a:rPr>
              <a:t>extensions</a:t>
            </a:r>
            <a:r>
              <a:rPr lang="en-US" altLang="en-US" sz="2000">
                <a:latin typeface="Arial" panose="020B0604020202020204" pitchFamily="34" charset="0"/>
              </a:rPr>
              <a:t> of the </a:t>
            </a:r>
            <a:r>
              <a:rPr lang="en-US" altLang="en-US" sz="2400" b="1">
                <a:latin typeface="Courier New" panose="02070309020205020404" pitchFamily="49" charset="0"/>
              </a:rPr>
              <a:t>Superhero</a:t>
            </a:r>
            <a:r>
              <a:rPr lang="en-US" altLang="en-US" sz="2000">
                <a:latin typeface="Arial" panose="020B0604020202020204" pitchFamily="34" charset="0"/>
              </a:rPr>
              <a:t> class.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94CB9C-D6C6-A29F-53A9-1C9547A8E81A}"/>
              </a:ext>
            </a:extLst>
          </p:cNvPr>
          <p:cNvGrpSpPr/>
          <p:nvPr/>
        </p:nvGrpSpPr>
        <p:grpSpPr>
          <a:xfrm>
            <a:off x="1287463" y="4408141"/>
            <a:ext cx="6520527" cy="2143781"/>
            <a:chOff x="1287463" y="4408141"/>
            <a:chExt cx="6520527" cy="2143781"/>
          </a:xfrm>
        </p:grpSpPr>
        <p:sp>
          <p:nvSpPr>
            <p:cNvPr id="2" name="Rectangle 5">
              <a:extLst>
                <a:ext uri="{FF2B5EF4-FFF2-40B4-BE49-F238E27FC236}">
                  <a16:creationId xmlns:a16="http://schemas.microsoft.com/office/drawing/2014/main" id="{5ABF48CA-867A-F17F-206A-EDFEB57DE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463" y="4408141"/>
              <a:ext cx="6520527" cy="21437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88E981AD-572B-04C2-1BBC-44E5625BD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9488" y="4498291"/>
              <a:ext cx="6112571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455613" algn="l"/>
                </a:tabLs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455613" algn="l"/>
                </a:tabLs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4556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public class HumanTorch extends Superhero {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	public override void </a:t>
              </a:r>
              <a:r>
                <a:rPr lang="en-US" altLang="en-US" sz="1800" b="1">
                  <a:solidFill>
                    <a:srgbClr val="C00000"/>
                  </a:solidFill>
                  <a:latin typeface="Courier New" panose="02070309020205020404" pitchFamily="49" charset="0"/>
                </a:rPr>
                <a:t>fight()</a:t>
              </a:r>
              <a:r>
                <a:rPr lang="en-US" altLang="en-US" sz="1800" b="1">
                  <a:latin typeface="Courier New" panose="02070309020205020404" pitchFamily="49" charset="0"/>
                </a:rPr>
                <a:t> {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tabLst>
                  <a:tab pos="455613" algn="l"/>
                  <a:tab pos="895350" algn="l"/>
                </a:tabLst>
              </a:pPr>
              <a:r>
                <a:rPr lang="en-US" altLang="en-US" sz="1800" b="1">
                  <a:latin typeface="Courier New" panose="02070309020205020404" pitchFamily="49" charset="0"/>
                </a:rPr>
                <a:t>	  // raise temp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tabLst>
                  <a:tab pos="455613" algn="l"/>
                  <a:tab pos="895350" algn="l"/>
                </a:tabLst>
              </a:pPr>
              <a:r>
                <a:rPr lang="en-US" altLang="en-US" sz="1800" b="1">
                  <a:latin typeface="Courier New" panose="02070309020205020404" pitchFamily="49" charset="0"/>
                </a:rPr>
                <a:t>	  // start fire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tabLst>
                  <a:tab pos="455613" algn="l"/>
                  <a:tab pos="895350" algn="l"/>
                </a:tabLst>
              </a:pPr>
              <a:r>
                <a:rPr lang="en-US" altLang="en-US" sz="1800" b="1">
                  <a:latin typeface="Courier New" panose="02070309020205020404" pitchFamily="49" charset="0"/>
                </a:rPr>
                <a:t>	  // shoot firebolt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	}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}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24F894-F4B9-7327-0DD9-DF9A9AAFE3DE}"/>
              </a:ext>
            </a:extLst>
          </p:cNvPr>
          <p:cNvSpPr txBox="1"/>
          <p:nvPr/>
        </p:nvSpPr>
        <p:spPr>
          <a:xfrm rot="21247987">
            <a:off x="5389699" y="5710132"/>
            <a:ext cx="3537571" cy="4001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/>
              <a:t>This is called </a:t>
            </a:r>
            <a:r>
              <a:rPr lang="en-US" sz="2000" b="1"/>
              <a:t>method overriding</a:t>
            </a:r>
            <a:endParaRPr lang="en-SG" sz="2000" b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19CB87-1E3F-F817-5905-CAF189ABD000}"/>
              </a:ext>
            </a:extLst>
          </p:cNvPr>
          <p:cNvGrpSpPr/>
          <p:nvPr/>
        </p:nvGrpSpPr>
        <p:grpSpPr>
          <a:xfrm>
            <a:off x="1317578" y="1015465"/>
            <a:ext cx="6460296" cy="986928"/>
            <a:chOff x="1317578" y="1015465"/>
            <a:chExt cx="6460296" cy="9869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86943B-B7A4-7F47-17D1-19323212D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578" y="1015465"/>
              <a:ext cx="6460296" cy="98692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2026448D-A067-B1F5-0B75-DBC702A18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9488" y="1026763"/>
              <a:ext cx="4642938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tabLst>
                  <a:tab pos="455613" algn="l"/>
                </a:tabLst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tabLst>
                  <a:tab pos="455613" algn="l"/>
                </a:tabLs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tabLst>
                  <a:tab pos="455613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4556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public class Superhero {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	public virtual void </a:t>
              </a:r>
              <a:r>
                <a:rPr lang="en-US" altLang="en-US" sz="1800" b="1">
                  <a:solidFill>
                    <a:srgbClr val="C00000"/>
                  </a:solidFill>
                  <a:latin typeface="Courier New" panose="02070309020205020404" pitchFamily="49" charset="0"/>
                </a:rPr>
                <a:t>fight()</a:t>
              </a:r>
              <a:r>
                <a:rPr lang="en-US" altLang="en-US" sz="1800" b="1">
                  <a:latin typeface="Courier New" panose="02070309020205020404" pitchFamily="49" charset="0"/>
                </a:rPr>
                <a:t>{}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latin typeface="Courier New" panose="02070309020205020404" pitchFamily="49" charset="0"/>
                </a:rPr>
                <a:t>}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0718" y="1775534"/>
            <a:ext cx="8611340" cy="550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310718" y="2325950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27789" y="2325950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4944860" y="2325949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7261931" y="2325949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455665" y="4018603"/>
            <a:ext cx="4125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ENCAPSULATION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618000" y="3764418"/>
            <a:ext cx="3517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ABSTRACTION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168234" y="3669968"/>
            <a:ext cx="3328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INHERITANCE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6038321" y="3994899"/>
            <a:ext cx="4107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accent4"/>
                </a:solidFill>
              </a:rPr>
              <a:t>POLYMORPHISM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265B1A-9C6A-410C-F26E-12F802FEB2C8}"/>
              </a:ext>
            </a:extLst>
          </p:cNvPr>
          <p:cNvGrpSpPr/>
          <p:nvPr/>
        </p:nvGrpSpPr>
        <p:grpSpPr>
          <a:xfrm>
            <a:off x="3299361" y="200257"/>
            <a:ext cx="2634054" cy="1600439"/>
            <a:chOff x="3299361" y="200257"/>
            <a:chExt cx="2634054" cy="1600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F271FC-5A6E-7B76-A5E2-1C7A52BE1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9361" y="477257"/>
              <a:ext cx="2634054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0">
                  <a:latin typeface="Arial Black" panose="020B0A04020102020204" pitchFamily="34" charset="0"/>
                </a:rPr>
                <a:t>OOP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8C0DF2-0403-6E72-7C6E-4286913AF9AF}"/>
                </a:ext>
              </a:extLst>
            </p:cNvPr>
            <p:cNvSpPr txBox="1"/>
            <p:nvPr/>
          </p:nvSpPr>
          <p:spPr>
            <a:xfrm>
              <a:off x="3354600" y="200257"/>
              <a:ext cx="25235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b="1"/>
                <a:t>The 4 Pillars of</a:t>
              </a:r>
              <a:endParaRPr lang="en-SG" sz="2900" b="1"/>
            </a:p>
          </p:txBody>
        </p:sp>
      </p:grpSp>
    </p:spTree>
    <p:extLst>
      <p:ext uri="{BB962C8B-B14F-4D97-AF65-F5344CB8AC3E}">
        <p14:creationId xmlns:p14="http://schemas.microsoft.com/office/powerpoint/2010/main" val="2105027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2A2C631-09D1-C09E-122B-87503442E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56" y="3459967"/>
            <a:ext cx="1691624" cy="291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C:\Users\douglas\AppData\Local\Microsoft\Windows\Temporary Internet Files\Content.IE5\DNQZOJW7\MC900150419[1].wmf">
            <a:extLst>
              <a:ext uri="{FF2B5EF4-FFF2-40B4-BE49-F238E27FC236}">
                <a16:creationId xmlns:a16="http://schemas.microsoft.com/office/drawing/2014/main" id="{B20AD8D4-C47B-858F-5828-80D1B32AF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9" y="792314"/>
            <a:ext cx="1573211" cy="119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D35C30C8-DF0E-AD6C-339F-42551040C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8934" y="718585"/>
            <a:ext cx="4630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Consider the class </a:t>
            </a:r>
            <a:r>
              <a:rPr lang="en-US" altLang="en-US" sz="2400">
                <a:solidFill>
                  <a:srgbClr val="C00000"/>
                </a:solidFill>
                <a:latin typeface="Arial" panose="020B0604020202020204" pitchFamily="34" charset="0"/>
              </a:rPr>
              <a:t>SimpleCalc</a:t>
            </a:r>
            <a:r>
              <a:rPr lang="en-US" altLang="en-US" sz="24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BBF4D0D1-389E-D9D2-ACAB-332293DD9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8934" y="1248491"/>
            <a:ext cx="5622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This can perform a basic </a:t>
            </a:r>
            <a:r>
              <a:rPr lang="en-US" altLang="en-US" sz="2400">
                <a:solidFill>
                  <a:srgbClr val="C00000"/>
                </a:solidFill>
                <a:latin typeface="Arial" panose="020B0604020202020204" pitchFamily="34" charset="0"/>
              </a:rPr>
              <a:t>add</a:t>
            </a:r>
            <a:r>
              <a:rPr lang="en-US" altLang="en-US" sz="2400">
                <a:latin typeface="Arial" panose="020B0604020202020204" pitchFamily="34" charset="0"/>
              </a:rPr>
              <a:t> operation.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3ABDD7-8195-8E7B-1BBF-CA710A111A41}"/>
              </a:ext>
            </a:extLst>
          </p:cNvPr>
          <p:cNvCxnSpPr/>
          <p:nvPr/>
        </p:nvCxnSpPr>
        <p:spPr>
          <a:xfrm flipV="1">
            <a:off x="1571811" y="2333792"/>
            <a:ext cx="0" cy="962212"/>
          </a:xfrm>
          <a:prstGeom prst="straightConnector1">
            <a:avLst/>
          </a:prstGeom>
          <a:ln w="76200">
            <a:solidFill>
              <a:srgbClr val="924A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">
            <a:extLst>
              <a:ext uri="{FF2B5EF4-FFF2-40B4-BE49-F238E27FC236}">
                <a16:creationId xmlns:a16="http://schemas.microsoft.com/office/drawing/2014/main" id="{A8A40EC1-375F-29F6-535A-5B022C3EA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252" y="4658240"/>
            <a:ext cx="583914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We can define an </a:t>
            </a:r>
            <a:r>
              <a:rPr lang="en-US" altLang="en-US" sz="2400" i="1">
                <a:latin typeface="Arial" panose="020B0604020202020204" pitchFamily="34" charset="0"/>
              </a:rPr>
              <a:t>extended</a:t>
            </a:r>
            <a:r>
              <a:rPr lang="en-US" altLang="en-US" sz="2400">
                <a:latin typeface="Arial" panose="020B0604020202020204" pitchFamily="34" charset="0"/>
              </a:rPr>
              <a:t> class called </a:t>
            </a:r>
            <a:r>
              <a:rPr lang="en-US" altLang="en-US" sz="2400">
                <a:solidFill>
                  <a:srgbClr val="00B0F0"/>
                </a:solidFill>
                <a:latin typeface="Arial" panose="020B0604020202020204" pitchFamily="34" charset="0"/>
              </a:rPr>
              <a:t>ComplexCalc</a:t>
            </a:r>
            <a:r>
              <a:rPr lang="en-US" altLang="en-US" sz="2400">
                <a:latin typeface="Arial" panose="020B0604020202020204" pitchFamily="34" charset="0"/>
              </a:rPr>
              <a:t> that inherits the </a:t>
            </a:r>
            <a:r>
              <a:rPr lang="en-US" altLang="en-US" sz="2400">
                <a:solidFill>
                  <a:srgbClr val="C00000"/>
                </a:solidFill>
                <a:latin typeface="Arial" panose="020B0604020202020204" pitchFamily="34" charset="0"/>
              </a:rPr>
              <a:t>add</a:t>
            </a:r>
            <a:r>
              <a:rPr lang="en-US" altLang="en-US" sz="2400">
                <a:latin typeface="Arial" panose="020B0604020202020204" pitchFamily="34" charset="0"/>
              </a:rPr>
              <a:t> operation from </a:t>
            </a:r>
            <a:r>
              <a:rPr lang="en-US" altLang="en-US" sz="2400">
                <a:solidFill>
                  <a:srgbClr val="C00000"/>
                </a:solidFill>
                <a:latin typeface="Arial" panose="020B0604020202020204" pitchFamily="34" charset="0"/>
              </a:rPr>
              <a:t>SimpleCalc</a:t>
            </a:r>
            <a:r>
              <a:rPr lang="en-US" altLang="en-US" sz="2400">
                <a:latin typeface="Arial" panose="020B0604020202020204" pitchFamily="34" charset="0"/>
              </a:rPr>
              <a:t>, but defines an extra </a:t>
            </a:r>
            <a:r>
              <a:rPr lang="en-US" altLang="en-US" sz="2400">
                <a:solidFill>
                  <a:srgbClr val="00B0F0"/>
                </a:solidFill>
                <a:latin typeface="Arial" panose="020B0604020202020204" pitchFamily="34" charset="0"/>
              </a:rPr>
              <a:t>multiply</a:t>
            </a:r>
            <a:r>
              <a:rPr lang="en-US" altLang="en-US" sz="2400">
                <a:latin typeface="Arial" panose="020B0604020202020204" pitchFamily="34" charset="0"/>
              </a:rPr>
              <a:t> operation.</a:t>
            </a:r>
          </a:p>
        </p:txBody>
      </p:sp>
      <p:grpSp>
        <p:nvGrpSpPr>
          <p:cNvPr id="19" name="Group 42">
            <a:extLst>
              <a:ext uri="{FF2B5EF4-FFF2-40B4-BE49-F238E27FC236}">
                <a16:creationId xmlns:a16="http://schemas.microsoft.com/office/drawing/2014/main" id="{4A842677-A630-4E4F-A727-B3FF3031E8AF}"/>
              </a:ext>
            </a:extLst>
          </p:cNvPr>
          <p:cNvGrpSpPr>
            <a:grpSpLocks/>
          </p:cNvGrpSpPr>
          <p:nvPr/>
        </p:nvGrpSpPr>
        <p:grpSpPr bwMode="auto">
          <a:xfrm>
            <a:off x="4130394" y="2052357"/>
            <a:ext cx="2178050" cy="2166937"/>
            <a:chOff x="6002422" y="1095332"/>
            <a:chExt cx="2179296" cy="216611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11E8B2B-B604-9CEE-6F9B-C47E66FBD17F}"/>
                </a:ext>
              </a:extLst>
            </p:cNvPr>
            <p:cNvCxnSpPr>
              <a:endCxn id="22" idx="2"/>
            </p:cNvCxnSpPr>
            <p:nvPr/>
          </p:nvCxnSpPr>
          <p:spPr bwMode="auto">
            <a:xfrm rot="5400000" flipH="1" flipV="1">
              <a:off x="6762788" y="2178389"/>
              <a:ext cx="658563" cy="0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8861E95-C4E8-0794-4586-E824C8811881}"/>
                </a:ext>
              </a:extLst>
            </p:cNvPr>
            <p:cNvSpPr/>
            <p:nvPr/>
          </p:nvSpPr>
          <p:spPr bwMode="auto">
            <a:xfrm>
              <a:off x="6005599" y="1095332"/>
              <a:ext cx="2172942" cy="414180"/>
            </a:xfrm>
            <a:prstGeom prst="rect">
              <a:avLst/>
            </a:prstGeom>
            <a:ln w="28575"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600" b="1">
                  <a:latin typeface="Arial" pitchFamily="34" charset="0"/>
                  <a:cs typeface="Arial" pitchFamily="34" charset="0"/>
                </a:rPr>
                <a:t>SimpleCalc</a:t>
              </a:r>
              <a:endPara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8B93BAF5-D1BB-B0A7-644C-B0675C44B553}"/>
                </a:ext>
              </a:extLst>
            </p:cNvPr>
            <p:cNvSpPr/>
            <p:nvPr/>
          </p:nvSpPr>
          <p:spPr bwMode="auto">
            <a:xfrm>
              <a:off x="6002422" y="1511099"/>
              <a:ext cx="2179296" cy="3380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b="1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Add()</a:t>
              </a:r>
            </a:p>
          </p:txBody>
        </p:sp>
        <p:grpSp>
          <p:nvGrpSpPr>
            <p:cNvPr id="23" name="Group 24">
              <a:extLst>
                <a:ext uri="{FF2B5EF4-FFF2-40B4-BE49-F238E27FC236}">
                  <a16:creationId xmlns:a16="http://schemas.microsoft.com/office/drawing/2014/main" id="{B23174B3-9E1D-A659-97EE-7AA32EA715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2422" y="2507540"/>
              <a:ext cx="2179296" cy="753906"/>
              <a:chOff x="1061564" y="1048671"/>
              <a:chExt cx="1719864" cy="688702"/>
            </a:xfrm>
          </p:grpSpPr>
          <p:sp>
            <p:nvSpPr>
              <p:cNvPr id="24" name="Rectangle 2">
                <a:extLst>
                  <a:ext uri="{FF2B5EF4-FFF2-40B4-BE49-F238E27FC236}">
                    <a16:creationId xmlns:a16="http://schemas.microsoft.com/office/drawing/2014/main" id="{828BC17C-6F7C-2E83-B758-7FBDB9F134AA}"/>
                  </a:ext>
                </a:extLst>
              </p:cNvPr>
              <p:cNvSpPr/>
              <p:nvPr/>
            </p:nvSpPr>
            <p:spPr bwMode="auto">
              <a:xfrm>
                <a:off x="1064071" y="1048790"/>
                <a:ext cx="1714850" cy="378358"/>
              </a:xfrm>
              <a:prstGeom prst="rect">
                <a:avLst/>
              </a:prstGeom>
              <a:ln w="285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sz="1600" b="1">
                    <a:latin typeface="Arial" pitchFamily="34" charset="0"/>
                    <a:cs typeface="Arial" pitchFamily="34" charset="0"/>
                  </a:rPr>
                  <a:t>ComplexCalc</a:t>
                </a:r>
                <a:endParaRPr lang="en-US" sz="16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FDA7BA1D-6D2C-020D-BF05-56D92B9E0E20}"/>
                  </a:ext>
                </a:extLst>
              </p:cNvPr>
              <p:cNvSpPr/>
              <p:nvPr/>
            </p:nvSpPr>
            <p:spPr>
              <a:xfrm>
                <a:off x="1061564" y="1428598"/>
                <a:ext cx="1719864" cy="30877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 b="1">
                    <a:solidFill>
                      <a:srgbClr val="00B0F0"/>
                    </a:solidFill>
                    <a:latin typeface="Arial" pitchFamily="34" charset="0"/>
                    <a:cs typeface="Arial" pitchFamily="34" charset="0"/>
                  </a:rPr>
                  <a:t>Multiply()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867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>
            <a:extLst>
              <a:ext uri="{FF2B5EF4-FFF2-40B4-BE49-F238E27FC236}">
                <a16:creationId xmlns:a16="http://schemas.microsoft.com/office/drawing/2014/main" id="{EABC42C0-3190-3477-18B3-743DABE47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223838"/>
            <a:ext cx="807402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2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SimpleCalc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public float Add(float x, float y)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    return x + y;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D27DE-30C9-DF2D-4685-8D19A9440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2729370"/>
            <a:ext cx="780097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200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ComplexCalc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public float Multiply(float x, float y)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    return x * y;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62EAF-91CC-CCA6-7D18-7A0CDB8998E5}"/>
              </a:ext>
            </a:extLst>
          </p:cNvPr>
          <p:cNvSpPr txBox="1"/>
          <p:nvPr/>
        </p:nvSpPr>
        <p:spPr>
          <a:xfrm rot="21240648">
            <a:off x="7138948" y="402205"/>
            <a:ext cx="1250920" cy="5232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/>
              <a:t>In code</a:t>
            </a:r>
            <a:endParaRPr lang="en-SG" sz="2800"/>
          </a:p>
        </p:txBody>
      </p:sp>
      <p:grpSp>
        <p:nvGrpSpPr>
          <p:cNvPr id="12" name="Group 42">
            <a:extLst>
              <a:ext uri="{FF2B5EF4-FFF2-40B4-BE49-F238E27FC236}">
                <a16:creationId xmlns:a16="http://schemas.microsoft.com/office/drawing/2014/main" id="{EE294399-1301-CEFC-A659-AF4AA523F214}"/>
              </a:ext>
            </a:extLst>
          </p:cNvPr>
          <p:cNvGrpSpPr>
            <a:grpSpLocks/>
          </p:cNvGrpSpPr>
          <p:nvPr/>
        </p:nvGrpSpPr>
        <p:grpSpPr bwMode="auto">
          <a:xfrm>
            <a:off x="6235700" y="4233769"/>
            <a:ext cx="2178050" cy="2166937"/>
            <a:chOff x="6002422" y="1095332"/>
            <a:chExt cx="2179296" cy="216611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BC7763-B28A-CF78-0FC6-84D24C109912}"/>
                </a:ext>
              </a:extLst>
            </p:cNvPr>
            <p:cNvCxnSpPr>
              <a:endCxn id="15" idx="2"/>
            </p:cNvCxnSpPr>
            <p:nvPr/>
          </p:nvCxnSpPr>
          <p:spPr bwMode="auto">
            <a:xfrm rot="5400000" flipH="1" flipV="1">
              <a:off x="6762788" y="2178389"/>
              <a:ext cx="658563" cy="0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78C8D73B-28AD-5E2F-6C13-C4FAC4FAA795}"/>
                </a:ext>
              </a:extLst>
            </p:cNvPr>
            <p:cNvSpPr/>
            <p:nvPr/>
          </p:nvSpPr>
          <p:spPr bwMode="auto">
            <a:xfrm>
              <a:off x="6005599" y="1095332"/>
              <a:ext cx="2172942" cy="414180"/>
            </a:xfrm>
            <a:prstGeom prst="rect">
              <a:avLst/>
            </a:prstGeom>
            <a:ln w="28575"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600" b="1">
                  <a:latin typeface="Arial" pitchFamily="34" charset="0"/>
                  <a:cs typeface="Arial" pitchFamily="34" charset="0"/>
                </a:rPr>
                <a:t>SimpleCalc</a:t>
              </a:r>
              <a:endPara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00CA1BD6-6639-D8BA-3098-0E6DC53ECCE2}"/>
                </a:ext>
              </a:extLst>
            </p:cNvPr>
            <p:cNvSpPr/>
            <p:nvPr/>
          </p:nvSpPr>
          <p:spPr bwMode="auto">
            <a:xfrm>
              <a:off x="6002422" y="1511099"/>
              <a:ext cx="2179296" cy="3380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b="1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Add()</a:t>
              </a:r>
            </a:p>
          </p:txBody>
        </p: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36CB77C7-AF91-A336-F1A2-C8BABC98F1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2422" y="2507540"/>
              <a:ext cx="2179296" cy="753906"/>
              <a:chOff x="1061564" y="1048671"/>
              <a:chExt cx="1719864" cy="688702"/>
            </a:xfrm>
          </p:grpSpPr>
          <p:sp>
            <p:nvSpPr>
              <p:cNvPr id="17" name="Rectangle 2">
                <a:extLst>
                  <a:ext uri="{FF2B5EF4-FFF2-40B4-BE49-F238E27FC236}">
                    <a16:creationId xmlns:a16="http://schemas.microsoft.com/office/drawing/2014/main" id="{1103B1BE-FF8A-EDB6-B1CE-AA7341AEF37F}"/>
                  </a:ext>
                </a:extLst>
              </p:cNvPr>
              <p:cNvSpPr/>
              <p:nvPr/>
            </p:nvSpPr>
            <p:spPr bwMode="auto">
              <a:xfrm>
                <a:off x="1064071" y="1048790"/>
                <a:ext cx="1714850" cy="378358"/>
              </a:xfrm>
              <a:prstGeom prst="rect">
                <a:avLst/>
              </a:prstGeom>
              <a:ln w="285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sz="1600" b="1">
                    <a:latin typeface="Arial" pitchFamily="34" charset="0"/>
                    <a:cs typeface="Arial" pitchFamily="34" charset="0"/>
                  </a:rPr>
                  <a:t>ComplexCalc</a:t>
                </a:r>
                <a:endParaRPr lang="en-US" sz="16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867FAB62-2074-F75F-DAB0-16E5B15CB2AF}"/>
                  </a:ext>
                </a:extLst>
              </p:cNvPr>
              <p:cNvSpPr/>
              <p:nvPr/>
            </p:nvSpPr>
            <p:spPr>
              <a:xfrm>
                <a:off x="1061564" y="1428598"/>
                <a:ext cx="1719864" cy="30877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 b="1">
                    <a:solidFill>
                      <a:srgbClr val="00B0F0"/>
                    </a:solidFill>
                    <a:latin typeface="Arial" pitchFamily="34" charset="0"/>
                    <a:cs typeface="Arial" pitchFamily="34" charset="0"/>
                  </a:rPr>
                  <a:t>Multiply()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>
            <a:extLst>
              <a:ext uri="{FF2B5EF4-FFF2-40B4-BE49-F238E27FC236}">
                <a16:creationId xmlns:a16="http://schemas.microsoft.com/office/drawing/2014/main" id="{32B6A03B-29C6-D6D8-F50A-2EE9E2FC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5" y="1628775"/>
            <a:ext cx="1279525" cy="220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4">
            <a:extLst>
              <a:ext uri="{FF2B5EF4-FFF2-40B4-BE49-F238E27FC236}">
                <a16:creationId xmlns:a16="http://schemas.microsoft.com/office/drawing/2014/main" id="{46A0CE4A-C027-51FC-E800-5F3D8F82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233363"/>
            <a:ext cx="59928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SimpleCalc s = new </a:t>
            </a:r>
            <a:r>
              <a:rPr lang="en-US" altLang="en-US" sz="20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SimpleCalc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ComplexCalc c = new </a:t>
            </a:r>
            <a:r>
              <a:rPr lang="en-US" altLang="en-US" sz="200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ComplexCalc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8949F-96F0-27BB-E2F7-550D4995C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1157288"/>
            <a:ext cx="77533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s.Add(1,1);				</a:t>
            </a:r>
            <a:r>
              <a:rPr lang="en-US" altLang="en-US" sz="2000">
                <a:solidFill>
                  <a:srgbClr val="75AA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2</a:t>
            </a: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c.Multiply(2,3);  </a:t>
            </a:r>
            <a:r>
              <a:rPr lang="en-US" altLang="en-US" sz="2000">
                <a:solidFill>
                  <a:srgbClr val="75AA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6</a:t>
            </a:r>
          </a:p>
          <a:p>
            <a:pPr eaLnBrk="1" hangingPunct="1"/>
            <a:endParaRPr lang="en-US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c.Add(1,1);	</a:t>
            </a:r>
            <a:r>
              <a:rPr lang="en-US" altLang="en-US" sz="200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2000">
                <a:solidFill>
                  <a:srgbClr val="75AA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1BAC8-D8F9-C01D-29CA-D34B0A0F7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2782888"/>
            <a:ext cx="54276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  <a:tab pos="1711325" algn="l"/>
                <a:tab pos="2062163" algn="l"/>
                <a:tab pos="24034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s.Multiply(2,3);	</a:t>
            </a:r>
            <a:r>
              <a:rPr lang="en-US" altLang="en-US" sz="2000">
                <a:solidFill>
                  <a:srgbClr val="75AA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Possible???</a:t>
            </a: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05222D6C-B017-3E29-6A4E-70106F761BED}"/>
              </a:ext>
            </a:extLst>
          </p:cNvPr>
          <p:cNvSpPr>
            <a:spLocks noChangeArrowheads="1"/>
          </p:cNvSpPr>
          <p:nvPr/>
        </p:nvSpPr>
        <p:spPr bwMode="auto">
          <a:xfrm rot="-2429901">
            <a:off x="739775" y="2509838"/>
            <a:ext cx="1049338" cy="1050925"/>
          </a:xfrm>
          <a:prstGeom prst="plus">
            <a:avLst>
              <a:gd name="adj" fmla="val 36111"/>
            </a:avLst>
          </a:prstGeom>
          <a:solidFill>
            <a:srgbClr val="FF0000">
              <a:alpha val="4196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8609" name="Picture 1" descr="C:\Users\douglas\AppData\Local\Microsoft\Windows\Temporary Internet Files\Content.IE5\DNQZOJW7\MC900150419[1].wmf">
            <a:extLst>
              <a:ext uri="{FF2B5EF4-FFF2-40B4-BE49-F238E27FC236}">
                <a16:creationId xmlns:a16="http://schemas.microsoft.com/office/drawing/2014/main" id="{F2DAF0CA-C8DF-3D55-8D2C-55BECE623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534988"/>
            <a:ext cx="682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AE6791-1A3D-3D5F-F36D-8DE868969B67}"/>
              </a:ext>
            </a:extLst>
          </p:cNvPr>
          <p:cNvCxnSpPr/>
          <p:nvPr/>
        </p:nvCxnSpPr>
        <p:spPr bwMode="auto">
          <a:xfrm rot="5400000" flipH="1" flipV="1">
            <a:off x="6604794" y="1370806"/>
            <a:ext cx="534988" cy="95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3D86DEA-89E5-BE7A-1B1A-25839F82A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562" y="233363"/>
            <a:ext cx="777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C00000"/>
                </a:solidFill>
                <a:cs typeface="Arial" panose="020B0604020202020204" pitchFamily="34" charset="0"/>
              </a:rPr>
              <a:t>Add()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3F200A6-BDC9-73AF-6A08-F02C2A23A4F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92937" y="515938"/>
            <a:ext cx="254000" cy="16510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B57B89-51E5-4BE7-7043-F089FC968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8400" y="1731963"/>
            <a:ext cx="1246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C00000"/>
                </a:solidFill>
                <a:cs typeface="Arial" panose="020B0604020202020204" pitchFamily="34" charset="0"/>
              </a:rPr>
              <a:t>Add()</a:t>
            </a:r>
          </a:p>
          <a:p>
            <a:pPr eaLnBrk="1" hangingPunct="1"/>
            <a:r>
              <a:rPr lang="en-US" altLang="en-US" sz="1600">
                <a:solidFill>
                  <a:srgbClr val="00B0F0"/>
                </a:solidFill>
                <a:cs typeface="Arial" panose="020B0604020202020204" pitchFamily="34" charset="0"/>
              </a:rPr>
              <a:t>Multiply()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5A64A7E-CD29-28E8-3C62-72C3AB32C3B4}"/>
              </a:ext>
            </a:extLst>
          </p:cNvPr>
          <p:cNvCxnSpPr>
            <a:cxnSpLocks noChangeShapeType="1"/>
            <a:endCxn id="58" idx="1"/>
          </p:cNvCxnSpPr>
          <p:nvPr/>
        </p:nvCxnSpPr>
        <p:spPr bwMode="auto">
          <a:xfrm flipV="1">
            <a:off x="7197725" y="2024063"/>
            <a:ext cx="320675" cy="21272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0430CA1-1D58-98EB-5994-5339BDB2E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" y="3757014"/>
            <a:ext cx="510101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b="0">
                <a:solidFill>
                  <a:srgbClr val="00B0F0"/>
                </a:solidFill>
                <a:cs typeface="Arial" panose="020B0604020202020204" pitchFamily="34" charset="0"/>
              </a:rPr>
              <a:t>ComplexCalc</a:t>
            </a:r>
            <a:r>
              <a:rPr lang="en-US" altLang="en-US" sz="2000" b="0">
                <a:cs typeface="Arial" panose="020B0604020202020204" pitchFamily="34" charset="0"/>
              </a:rPr>
              <a:t> </a:t>
            </a:r>
            <a:r>
              <a:rPr lang="en-US" altLang="en-US" sz="2000" b="0" i="1">
                <a:cs typeface="Arial" panose="020B0604020202020204" pitchFamily="34" charset="0"/>
              </a:rPr>
              <a:t>extends</a:t>
            </a:r>
            <a:r>
              <a:rPr lang="en-US" altLang="en-US" sz="2000" b="0">
                <a:cs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C00000"/>
                </a:solidFill>
                <a:cs typeface="Arial" panose="020B0604020202020204" pitchFamily="34" charset="0"/>
              </a:rPr>
              <a:t>SimpleCalc</a:t>
            </a:r>
            <a:r>
              <a:rPr lang="en-US" altLang="en-US" sz="2000" b="0">
                <a:cs typeface="Arial" panose="020B0604020202020204" pitchFamily="34" charset="0"/>
              </a:rPr>
              <a:t>, so a SimpleCalc type cannot behave like a ComplexCalc type.</a:t>
            </a: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CA744617-19CB-53D6-50B3-1AD59F12091E}"/>
              </a:ext>
            </a:extLst>
          </p:cNvPr>
          <p:cNvGrpSpPr>
            <a:grpSpLocks/>
          </p:cNvGrpSpPr>
          <p:nvPr/>
        </p:nvGrpSpPr>
        <p:grpSpPr bwMode="auto">
          <a:xfrm>
            <a:off x="6030912" y="4156075"/>
            <a:ext cx="2178050" cy="2166937"/>
            <a:chOff x="6002422" y="1095332"/>
            <a:chExt cx="2179296" cy="216611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68F3A0-4C5F-CBA5-F27F-E2E99237C661}"/>
                </a:ext>
              </a:extLst>
            </p:cNvPr>
            <p:cNvCxnSpPr>
              <a:endCxn id="7" idx="2"/>
            </p:cNvCxnSpPr>
            <p:nvPr/>
          </p:nvCxnSpPr>
          <p:spPr bwMode="auto">
            <a:xfrm rot="5400000" flipH="1" flipV="1">
              <a:off x="6762788" y="2178389"/>
              <a:ext cx="658563" cy="0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060C0A7D-9962-5E4B-B740-1526D388CEC0}"/>
                </a:ext>
              </a:extLst>
            </p:cNvPr>
            <p:cNvSpPr/>
            <p:nvPr/>
          </p:nvSpPr>
          <p:spPr bwMode="auto">
            <a:xfrm>
              <a:off x="6005599" y="1095332"/>
              <a:ext cx="2172942" cy="414180"/>
            </a:xfrm>
            <a:prstGeom prst="rect">
              <a:avLst/>
            </a:prstGeom>
            <a:ln w="28575"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600" b="1">
                  <a:latin typeface="Arial" pitchFamily="34" charset="0"/>
                  <a:cs typeface="Arial" pitchFamily="34" charset="0"/>
                </a:rPr>
                <a:t>SimpleCalc</a:t>
              </a:r>
              <a:endPara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919DFF2-393E-715D-564D-B0794EAA10D8}"/>
                </a:ext>
              </a:extLst>
            </p:cNvPr>
            <p:cNvSpPr/>
            <p:nvPr/>
          </p:nvSpPr>
          <p:spPr bwMode="auto">
            <a:xfrm>
              <a:off x="6002422" y="1511099"/>
              <a:ext cx="2179296" cy="3380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b="1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Add()</a:t>
              </a:r>
            </a:p>
          </p:txBody>
        </p:sp>
        <p:grpSp>
          <p:nvGrpSpPr>
            <p:cNvPr id="10" name="Group 24">
              <a:extLst>
                <a:ext uri="{FF2B5EF4-FFF2-40B4-BE49-F238E27FC236}">
                  <a16:creationId xmlns:a16="http://schemas.microsoft.com/office/drawing/2014/main" id="{3B0D57AC-52E4-AA62-5ABB-92D54EC22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2422" y="2507540"/>
              <a:ext cx="2179296" cy="753906"/>
              <a:chOff x="1061564" y="1048671"/>
              <a:chExt cx="1719864" cy="688702"/>
            </a:xfrm>
          </p:grpSpPr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AEAFA0A2-7419-F80E-B49E-95B8206063E1}"/>
                  </a:ext>
                </a:extLst>
              </p:cNvPr>
              <p:cNvSpPr/>
              <p:nvPr/>
            </p:nvSpPr>
            <p:spPr bwMode="auto">
              <a:xfrm>
                <a:off x="1064071" y="1048790"/>
                <a:ext cx="1714850" cy="378358"/>
              </a:xfrm>
              <a:prstGeom prst="rect">
                <a:avLst/>
              </a:prstGeom>
              <a:ln w="285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sz="1600" b="1">
                    <a:latin typeface="Arial" pitchFamily="34" charset="0"/>
                    <a:cs typeface="Arial" pitchFamily="34" charset="0"/>
                  </a:rPr>
                  <a:t>ComplexCalc</a:t>
                </a:r>
                <a:endParaRPr lang="en-US" sz="16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BAC39A87-A3C5-E62E-BE87-DD782F47BB96}"/>
                  </a:ext>
                </a:extLst>
              </p:cNvPr>
              <p:cNvSpPr/>
              <p:nvPr/>
            </p:nvSpPr>
            <p:spPr>
              <a:xfrm>
                <a:off x="1061564" y="1428598"/>
                <a:ext cx="1719864" cy="30877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 b="1">
                    <a:solidFill>
                      <a:srgbClr val="00B0F0"/>
                    </a:solidFill>
                    <a:latin typeface="Arial" pitchFamily="34" charset="0"/>
                    <a:cs typeface="Arial" pitchFamily="34" charset="0"/>
                  </a:rPr>
                  <a:t>Multiply()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DED01B-4346-904B-D0F9-43C406D99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907230"/>
            <a:ext cx="49336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b="0">
                <a:cs typeface="Arial" panose="020B0604020202020204" pitchFamily="34" charset="0"/>
              </a:rPr>
              <a:t>After casting ComplexCalc to </a:t>
            </a:r>
            <a:r>
              <a:rPr lang="en-US" altLang="en-US" sz="2000" b="0">
                <a:solidFill>
                  <a:srgbClr val="C00000"/>
                </a:solidFill>
                <a:cs typeface="Arial" panose="020B0604020202020204" pitchFamily="34" charset="0"/>
              </a:rPr>
              <a:t>SimpleCalc</a:t>
            </a:r>
            <a:r>
              <a:rPr lang="en-US" altLang="en-US" sz="2000" b="0">
                <a:cs typeface="Arial" panose="020B0604020202020204" pitchFamily="34" charset="0"/>
              </a:rPr>
              <a:t>, only </a:t>
            </a:r>
            <a:r>
              <a:rPr lang="en-US" altLang="en-US" sz="2000" b="0">
                <a:solidFill>
                  <a:srgbClr val="C00000"/>
                </a:solidFill>
                <a:cs typeface="Arial" panose="020B0604020202020204" pitchFamily="34" charset="0"/>
              </a:rPr>
              <a:t>Add() </a:t>
            </a:r>
            <a:r>
              <a:rPr lang="en-US" altLang="en-US" sz="2000" b="0">
                <a:cs typeface="Arial" panose="020B0604020202020204" pitchFamily="34" charset="0"/>
              </a:rPr>
              <a:t>is accessible. </a:t>
            </a:r>
            <a:r>
              <a:rPr lang="en-US" altLang="en-US" sz="2000" b="0">
                <a:solidFill>
                  <a:srgbClr val="00B0F0"/>
                </a:solidFill>
                <a:cs typeface="Arial" panose="020B0604020202020204" pitchFamily="34" charset="0"/>
              </a:rPr>
              <a:t>Multiply() </a:t>
            </a:r>
            <a:r>
              <a:rPr lang="en-US" altLang="en-US" sz="2000" b="0">
                <a:cs typeface="Arial" panose="020B0604020202020204" pitchFamily="34" charset="0"/>
              </a:rPr>
              <a:t>is hidden unless the object is treated as a </a:t>
            </a:r>
            <a:r>
              <a:rPr lang="en-US" altLang="en-US" sz="2000" b="0">
                <a:solidFill>
                  <a:srgbClr val="00B0F0"/>
                </a:solidFill>
                <a:cs typeface="Arial" panose="020B0604020202020204" pitchFamily="34" charset="0"/>
              </a:rPr>
              <a:t>ComplexCalc</a:t>
            </a:r>
            <a:r>
              <a:rPr lang="en-US" altLang="en-US" sz="2000" b="0">
                <a:cs typeface="Arial" panose="020B0604020202020204" pitchFamily="34" charset="0"/>
              </a:rPr>
              <a:t> again.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 animBg="1"/>
      <p:bldP spid="55" grpId="0"/>
      <p:bldP spid="58" grpId="0"/>
      <p:bldP spid="64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9">
            <a:extLst>
              <a:ext uri="{FF2B5EF4-FFF2-40B4-BE49-F238E27FC236}">
                <a16:creationId xmlns:a16="http://schemas.microsoft.com/office/drawing/2014/main" id="{EC3FCC6A-9C26-CE07-09A8-33AC27097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206375"/>
            <a:ext cx="59324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/>
              <a:t>Since </a:t>
            </a:r>
            <a:r>
              <a:rPr lang="en-US" altLang="en-US" sz="2000">
                <a:solidFill>
                  <a:srgbClr val="00B0F0"/>
                </a:solidFill>
              </a:rPr>
              <a:t>ComplexCalc</a:t>
            </a:r>
            <a:r>
              <a:rPr lang="en-US" altLang="en-US" sz="2000"/>
              <a:t> extends </a:t>
            </a:r>
            <a:r>
              <a:rPr lang="en-US" altLang="en-US" sz="2000">
                <a:solidFill>
                  <a:srgbClr val="C00000"/>
                </a:solidFill>
              </a:rPr>
              <a:t>SimpleCalc</a:t>
            </a:r>
            <a:r>
              <a:rPr lang="en-US" altLang="en-US" sz="2000"/>
              <a:t>, this means that </a:t>
            </a:r>
            <a:r>
              <a:rPr lang="en-US" altLang="en-US" sz="2000">
                <a:solidFill>
                  <a:srgbClr val="00B0F0"/>
                </a:solidFill>
              </a:rPr>
              <a:t>ComplexCalc</a:t>
            </a:r>
            <a:r>
              <a:rPr lang="en-US" altLang="en-US" sz="2000"/>
              <a:t> inherits everything from </a:t>
            </a:r>
            <a:r>
              <a:rPr lang="en-US" altLang="en-US" sz="2000">
                <a:solidFill>
                  <a:srgbClr val="C00000"/>
                </a:solidFill>
              </a:rPr>
              <a:t>SimpleCalc</a:t>
            </a:r>
            <a:r>
              <a:rPr lang="en-US" altLang="en-US" sz="2000"/>
              <a:t>.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A602BB29-8485-6EFA-E0FF-6C3FB61FB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1365250"/>
            <a:ext cx="593248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/>
              <a:t>So, wherever a </a:t>
            </a:r>
            <a:r>
              <a:rPr lang="en-US" altLang="en-US" sz="2000">
                <a:solidFill>
                  <a:srgbClr val="C00000"/>
                </a:solidFill>
              </a:rPr>
              <a:t>SimpleCalc</a:t>
            </a:r>
            <a:r>
              <a:rPr lang="en-US" altLang="en-US" sz="2000"/>
              <a:t> object is required, you could use a </a:t>
            </a:r>
            <a:r>
              <a:rPr lang="en-US" altLang="en-US" sz="2000">
                <a:solidFill>
                  <a:srgbClr val="00B0F0"/>
                </a:solidFill>
              </a:rPr>
              <a:t>ComplexCalc</a:t>
            </a:r>
            <a:r>
              <a:rPr lang="en-US" altLang="en-US" sz="2000"/>
              <a:t> object instead.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B76D125E-5418-B948-2462-B3C96C339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3" y="2259013"/>
            <a:ext cx="6057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/>
              <a:t>But you have to tell the compiler that you want the </a:t>
            </a:r>
            <a:r>
              <a:rPr lang="en-US" altLang="en-US" sz="2000">
                <a:solidFill>
                  <a:srgbClr val="00B0F0"/>
                </a:solidFill>
              </a:rPr>
              <a:t>ComplexCalc</a:t>
            </a:r>
            <a:r>
              <a:rPr lang="en-US" altLang="en-US" sz="2000"/>
              <a:t> object to act like </a:t>
            </a:r>
            <a:r>
              <a:rPr lang="en-US" altLang="en-US" sz="2000">
                <a:solidFill>
                  <a:srgbClr val="C00000"/>
                </a:solidFill>
              </a:rPr>
              <a:t>SimpleCalc</a:t>
            </a:r>
            <a:r>
              <a:rPr lang="en-US" altLang="en-US" sz="2000"/>
              <a:t>.</a:t>
            </a:r>
          </a:p>
        </p:txBody>
      </p:sp>
      <p:grpSp>
        <p:nvGrpSpPr>
          <p:cNvPr id="4" name="Group 78">
            <a:extLst>
              <a:ext uri="{FF2B5EF4-FFF2-40B4-BE49-F238E27FC236}">
                <a16:creationId xmlns:a16="http://schemas.microsoft.com/office/drawing/2014/main" id="{C62F2A31-44E5-A55C-FAC5-675539CA52DA}"/>
              </a:ext>
            </a:extLst>
          </p:cNvPr>
          <p:cNvGrpSpPr>
            <a:grpSpLocks/>
          </p:cNvGrpSpPr>
          <p:nvPr/>
        </p:nvGrpSpPr>
        <p:grpSpPr bwMode="auto">
          <a:xfrm>
            <a:off x="138113" y="3192921"/>
            <a:ext cx="7283450" cy="3371392"/>
            <a:chOff x="137975" y="3192649"/>
            <a:chExt cx="7284228" cy="3371727"/>
          </a:xfrm>
        </p:grpSpPr>
        <p:sp>
          <p:nvSpPr>
            <p:cNvPr id="27655" name="TextBox 9">
              <a:extLst>
                <a:ext uri="{FF2B5EF4-FFF2-40B4-BE49-F238E27FC236}">
                  <a16:creationId xmlns:a16="http://schemas.microsoft.com/office/drawing/2014/main" id="{F78E0270-A636-FFD6-B427-ABC1769D5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975" y="3192649"/>
              <a:ext cx="42786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000"/>
                <a:t>This is called </a:t>
              </a:r>
              <a:r>
                <a:rPr lang="en-US" altLang="en-US" sz="2800"/>
                <a:t>type casting</a:t>
              </a:r>
              <a:r>
                <a:rPr lang="en-US" altLang="en-US" sz="2000"/>
                <a:t>.</a:t>
              </a:r>
            </a:p>
          </p:txBody>
        </p:sp>
        <p:grpSp>
          <p:nvGrpSpPr>
            <p:cNvPr id="27656" name="Group 71">
              <a:extLst>
                <a:ext uri="{FF2B5EF4-FFF2-40B4-BE49-F238E27FC236}">
                  <a16:creationId xmlns:a16="http://schemas.microsoft.com/office/drawing/2014/main" id="{A93C4E84-E30B-C1D8-2EAC-A7D34D3D2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0591" y="4562567"/>
              <a:ext cx="1422579" cy="1179046"/>
              <a:chOff x="4804411" y="4562569"/>
              <a:chExt cx="1422579" cy="1179046"/>
            </a:xfrm>
          </p:grpSpPr>
          <p:pic>
            <p:nvPicPr>
              <p:cNvPr id="27663" name="Picture 1" descr="C:\Users\douglas\AppData\Local\Microsoft\Windows\Temporary Internet Files\Content.IE5\DNQZOJW7\MC900150419[1].wmf">
                <a:extLst>
                  <a:ext uri="{FF2B5EF4-FFF2-40B4-BE49-F238E27FC236}">
                    <a16:creationId xmlns:a16="http://schemas.microsoft.com/office/drawing/2014/main" id="{93746294-0A05-3B1C-2527-FCA29B2FA8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4411" y="5223753"/>
                <a:ext cx="681990" cy="517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664" name="TextBox 69">
                <a:extLst>
                  <a:ext uri="{FF2B5EF4-FFF2-40B4-BE49-F238E27FC236}">
                    <a16:creationId xmlns:a16="http://schemas.microsoft.com/office/drawing/2014/main" id="{BAEA9B91-6ADF-5E7E-DA25-7B132C88CC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43344" y="4562569"/>
                <a:ext cx="983646" cy="400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2000">
                    <a:solidFill>
                      <a:srgbClr val="C00000"/>
                    </a:solidFill>
                    <a:cs typeface="Arial" panose="020B0604020202020204" pitchFamily="34" charset="0"/>
                  </a:rPr>
                  <a:t>Add()</a:t>
                </a:r>
              </a:p>
            </p:txBody>
          </p:sp>
          <p:cxnSp>
            <p:nvCxnSpPr>
              <p:cNvPr id="27665" name="Straight Connector 70">
                <a:extLst>
                  <a:ext uri="{FF2B5EF4-FFF2-40B4-BE49-F238E27FC236}">
                    <a16:creationId xmlns:a16="http://schemas.microsoft.com/office/drawing/2014/main" id="{040BEF38-E022-B186-A31E-E2B0D56671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5350151" y="5223750"/>
                <a:ext cx="252919" cy="165370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657" name="Cross 72">
              <a:extLst>
                <a:ext uri="{FF2B5EF4-FFF2-40B4-BE49-F238E27FC236}">
                  <a16:creationId xmlns:a16="http://schemas.microsoft.com/office/drawing/2014/main" id="{70E08001-D3A5-78E7-F9D8-71EDB5438B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429901">
              <a:off x="2451372" y="4873555"/>
              <a:ext cx="1050588" cy="1050587"/>
            </a:xfrm>
            <a:prstGeom prst="plus">
              <a:avLst>
                <a:gd name="adj" fmla="val 36111"/>
              </a:avLst>
            </a:prstGeom>
            <a:solidFill>
              <a:srgbClr val="FF0000">
                <a:alpha val="41960"/>
              </a:srgbClr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27658" name="Picture 2">
              <a:extLst>
                <a:ext uri="{FF2B5EF4-FFF2-40B4-BE49-F238E27FC236}">
                  <a16:creationId xmlns:a16="http://schemas.microsoft.com/office/drawing/2014/main" id="{599C7937-AF86-F4B4-CF92-6D965DAC6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5386" y="4363243"/>
              <a:ext cx="1279729" cy="2201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9" name="TextBox 74">
              <a:extLst>
                <a:ext uri="{FF2B5EF4-FFF2-40B4-BE49-F238E27FC236}">
                  <a16:creationId xmlns:a16="http://schemas.microsoft.com/office/drawing/2014/main" id="{26441023-1876-18C4-2CDF-D3586D4D4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1030" y="4464995"/>
              <a:ext cx="1245141" cy="67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000">
                  <a:solidFill>
                    <a:srgbClr val="C00000"/>
                  </a:solidFill>
                  <a:cs typeface="Arial" panose="020B0604020202020204" pitchFamily="34" charset="0"/>
                </a:rPr>
                <a:t>Add()</a:t>
              </a:r>
            </a:p>
            <a:p>
              <a:pPr eaLnBrk="1" hangingPunct="1"/>
              <a:r>
                <a:rPr lang="en-US" altLang="en-US" sz="1800">
                  <a:solidFill>
                    <a:srgbClr val="00B0F0"/>
                  </a:solidFill>
                  <a:cs typeface="Arial" panose="020B0604020202020204" pitchFamily="34" charset="0"/>
                </a:rPr>
                <a:t>Multiply()</a:t>
              </a:r>
            </a:p>
          </p:txBody>
        </p:sp>
        <p:cxnSp>
          <p:nvCxnSpPr>
            <p:cNvPr id="27660" name="Straight Connector 75">
              <a:extLst>
                <a:ext uri="{FF2B5EF4-FFF2-40B4-BE49-F238E27FC236}">
                  <a16:creationId xmlns:a16="http://schemas.microsoft.com/office/drawing/2014/main" id="{CC1DC1C0-1457-32EE-0EFF-16AC704D160C}"/>
                </a:ext>
              </a:extLst>
            </p:cNvPr>
            <p:cNvCxnSpPr>
              <a:cxnSpLocks noChangeShapeType="1"/>
              <a:endCxn id="27659" idx="1"/>
            </p:cNvCxnSpPr>
            <p:nvPr/>
          </p:nvCxnSpPr>
          <p:spPr bwMode="auto">
            <a:xfrm flipV="1">
              <a:off x="5000017" y="4803583"/>
              <a:ext cx="321012" cy="167253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1" name="Oval Callout 76">
              <a:extLst>
                <a:ext uri="{FF2B5EF4-FFF2-40B4-BE49-F238E27FC236}">
                  <a16:creationId xmlns:a16="http://schemas.microsoft.com/office/drawing/2014/main" id="{F30FB6AB-9031-DE1B-84E1-C52F0F2C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996" y="5460626"/>
              <a:ext cx="1917207" cy="833170"/>
            </a:xfrm>
            <a:prstGeom prst="wedgeEllipseCallout">
              <a:avLst>
                <a:gd name="adj1" fmla="val -61218"/>
                <a:gd name="adj2" fmla="val -56532"/>
              </a:avLst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2" name="TextBox 9">
              <a:extLst>
                <a:ext uri="{FF2B5EF4-FFF2-40B4-BE49-F238E27FC236}">
                  <a16:creationId xmlns:a16="http://schemas.microsoft.com/office/drawing/2014/main" id="{A0807BF9-AEBE-BC91-9C10-E20FD7D46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1023" y="5635809"/>
              <a:ext cx="181254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latin typeface="Comic Sans MS" panose="030F0702030302020204" pitchFamily="66" charset="0"/>
                </a:rPr>
                <a:t>I can be just like a SimpleCalc</a:t>
              </a:r>
            </a:p>
          </p:txBody>
        </p:sp>
      </p:grpSp>
      <p:grpSp>
        <p:nvGrpSpPr>
          <p:cNvPr id="2" name="Group 42">
            <a:extLst>
              <a:ext uri="{FF2B5EF4-FFF2-40B4-BE49-F238E27FC236}">
                <a16:creationId xmlns:a16="http://schemas.microsoft.com/office/drawing/2014/main" id="{6E069F82-141F-BCF0-73B8-1E43C434080E}"/>
              </a:ext>
            </a:extLst>
          </p:cNvPr>
          <p:cNvGrpSpPr>
            <a:grpSpLocks/>
          </p:cNvGrpSpPr>
          <p:nvPr/>
        </p:nvGrpSpPr>
        <p:grpSpPr bwMode="auto">
          <a:xfrm>
            <a:off x="6332538" y="635000"/>
            <a:ext cx="2178050" cy="2166937"/>
            <a:chOff x="6002422" y="1095332"/>
            <a:chExt cx="2179296" cy="216611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C830F1E-605F-7170-2F5F-C7FFFE467DF4}"/>
                </a:ext>
              </a:extLst>
            </p:cNvPr>
            <p:cNvCxnSpPr>
              <a:endCxn id="6" idx="2"/>
            </p:cNvCxnSpPr>
            <p:nvPr/>
          </p:nvCxnSpPr>
          <p:spPr bwMode="auto">
            <a:xfrm rot="5400000" flipH="1" flipV="1">
              <a:off x="6762788" y="2178389"/>
              <a:ext cx="658563" cy="0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B339F65E-0E80-DCF9-6C9B-F1D3595799AF}"/>
                </a:ext>
              </a:extLst>
            </p:cNvPr>
            <p:cNvSpPr/>
            <p:nvPr/>
          </p:nvSpPr>
          <p:spPr bwMode="auto">
            <a:xfrm>
              <a:off x="6005599" y="1095332"/>
              <a:ext cx="2172942" cy="414180"/>
            </a:xfrm>
            <a:prstGeom prst="rect">
              <a:avLst/>
            </a:prstGeom>
            <a:ln w="28575"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600" b="1">
                  <a:latin typeface="Arial" pitchFamily="34" charset="0"/>
                  <a:cs typeface="Arial" pitchFamily="34" charset="0"/>
                </a:rPr>
                <a:t>SimpleCalc</a:t>
              </a:r>
              <a:endPara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112AFD1-4EEF-2579-A647-E3DB9BD5D799}"/>
                </a:ext>
              </a:extLst>
            </p:cNvPr>
            <p:cNvSpPr/>
            <p:nvPr/>
          </p:nvSpPr>
          <p:spPr bwMode="auto">
            <a:xfrm>
              <a:off x="6002422" y="1511099"/>
              <a:ext cx="2179296" cy="3380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b="1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add()</a:t>
              </a:r>
            </a:p>
          </p:txBody>
        </p:sp>
        <p:grpSp>
          <p:nvGrpSpPr>
            <p:cNvPr id="7" name="Group 24">
              <a:extLst>
                <a:ext uri="{FF2B5EF4-FFF2-40B4-BE49-F238E27FC236}">
                  <a16:creationId xmlns:a16="http://schemas.microsoft.com/office/drawing/2014/main" id="{FB98DC80-D996-2CA2-DFAB-AB9BF22B83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2422" y="2507540"/>
              <a:ext cx="2179296" cy="753906"/>
              <a:chOff x="1061564" y="1048671"/>
              <a:chExt cx="1719864" cy="688702"/>
            </a:xfrm>
          </p:grpSpPr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BEF5D776-ABA7-A3BF-1EAE-84ADF0824863}"/>
                  </a:ext>
                </a:extLst>
              </p:cNvPr>
              <p:cNvSpPr/>
              <p:nvPr/>
            </p:nvSpPr>
            <p:spPr bwMode="auto">
              <a:xfrm>
                <a:off x="1064071" y="1048790"/>
                <a:ext cx="1714850" cy="378358"/>
              </a:xfrm>
              <a:prstGeom prst="rect">
                <a:avLst/>
              </a:prstGeom>
              <a:ln w="285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sz="1600" b="1">
                    <a:latin typeface="Arial" pitchFamily="34" charset="0"/>
                    <a:cs typeface="Arial" pitchFamily="34" charset="0"/>
                  </a:rPr>
                  <a:t>ComplexCalc</a:t>
                </a:r>
                <a:endParaRPr lang="en-US" sz="16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C9B341E0-F1F9-A162-4D51-2E2A7C272A98}"/>
                  </a:ext>
                </a:extLst>
              </p:cNvPr>
              <p:cNvSpPr/>
              <p:nvPr/>
            </p:nvSpPr>
            <p:spPr>
              <a:xfrm>
                <a:off x="1061564" y="1428598"/>
                <a:ext cx="1719864" cy="30877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 b="1">
                    <a:solidFill>
                      <a:srgbClr val="00B0F0"/>
                    </a:solidFill>
                    <a:latin typeface="Arial" pitchFamily="34" charset="0"/>
                    <a:cs typeface="Arial" pitchFamily="34" charset="0"/>
                  </a:rPr>
                  <a:t>Multiply()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24">
            <a:extLst>
              <a:ext uri="{FF2B5EF4-FFF2-40B4-BE49-F238E27FC236}">
                <a16:creationId xmlns:a16="http://schemas.microsoft.com/office/drawing/2014/main" id="{9556E249-0556-ED8C-F291-6D4C67A96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8" y="155575"/>
            <a:ext cx="2370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/>
              <a:t>You do it like this:</a:t>
            </a:r>
          </a:p>
        </p:txBody>
      </p:sp>
      <p:sp>
        <p:nvSpPr>
          <p:cNvPr id="28675" name="TextBox 25">
            <a:extLst>
              <a:ext uri="{FF2B5EF4-FFF2-40B4-BE49-F238E27FC236}">
                <a16:creationId xmlns:a16="http://schemas.microsoft.com/office/drawing/2014/main" id="{408FAC89-068D-8644-2101-2942FB74C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681038"/>
            <a:ext cx="3794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360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SimpleCalc</a:t>
            </a:r>
            <a:r>
              <a:rPr lang="en-US" altLang="en-US" sz="3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)c </a:t>
            </a:r>
          </a:p>
        </p:txBody>
      </p:sp>
      <p:sp>
        <p:nvSpPr>
          <p:cNvPr id="28676" name="Right Bracket 38">
            <a:extLst>
              <a:ext uri="{FF2B5EF4-FFF2-40B4-BE49-F238E27FC236}">
                <a16:creationId xmlns:a16="http://schemas.microsoft.com/office/drawing/2014/main" id="{9B5EEF12-FAF9-04A7-ABDE-4CAA2FE060C1}"/>
              </a:ext>
            </a:extLst>
          </p:cNvPr>
          <p:cNvSpPr>
            <a:spLocks/>
          </p:cNvSpPr>
          <p:nvPr/>
        </p:nvSpPr>
        <p:spPr bwMode="auto">
          <a:xfrm rot="5400000">
            <a:off x="2709863" y="68263"/>
            <a:ext cx="280987" cy="2840037"/>
          </a:xfrm>
          <a:prstGeom prst="rightBracket">
            <a:avLst>
              <a:gd name="adj" fmla="val 8376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677" name="TextBox 39">
            <a:extLst>
              <a:ext uri="{FF2B5EF4-FFF2-40B4-BE49-F238E27FC236}">
                <a16:creationId xmlns:a16="http://schemas.microsoft.com/office/drawing/2014/main" id="{F9D0FB8C-D028-FEE2-AC48-38B24408D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5800" y="1682750"/>
            <a:ext cx="1733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C00000"/>
                </a:solidFill>
              </a:rPr>
              <a:t>Type casting</a:t>
            </a:r>
          </a:p>
        </p:txBody>
      </p:sp>
      <p:grpSp>
        <p:nvGrpSpPr>
          <p:cNvPr id="4" name="Group 67">
            <a:extLst>
              <a:ext uri="{FF2B5EF4-FFF2-40B4-BE49-F238E27FC236}">
                <a16:creationId xmlns:a16="http://schemas.microsoft.com/office/drawing/2014/main" id="{48D7826F-56CE-E217-42FF-0A0F0776A20D}"/>
              </a:ext>
            </a:extLst>
          </p:cNvPr>
          <p:cNvGrpSpPr>
            <a:grpSpLocks/>
          </p:cNvGrpSpPr>
          <p:nvPr/>
        </p:nvGrpSpPr>
        <p:grpSpPr bwMode="auto">
          <a:xfrm>
            <a:off x="3106738" y="4659313"/>
            <a:ext cx="5766354" cy="2011362"/>
            <a:chOff x="3107447" y="4659549"/>
            <a:chExt cx="5765040" cy="2011832"/>
          </a:xfrm>
        </p:grpSpPr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5E9E77B1-F23A-6018-61E1-2ECE26B46F2D}"/>
                </a:ext>
              </a:extLst>
            </p:cNvPr>
            <p:cNvSpPr/>
            <p:nvPr/>
          </p:nvSpPr>
          <p:spPr bwMode="auto">
            <a:xfrm>
              <a:off x="4505715" y="5374091"/>
              <a:ext cx="679295" cy="43984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8685" name="TextBox 54">
              <a:extLst>
                <a:ext uri="{FF2B5EF4-FFF2-40B4-BE49-F238E27FC236}">
                  <a16:creationId xmlns:a16="http://schemas.microsoft.com/office/drawing/2014/main" id="{2E51E781-CA8A-3B6C-6660-25085E7B4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4212" y="4665900"/>
              <a:ext cx="2638275" cy="831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600" b="0"/>
                <a:t>It’s really a </a:t>
              </a:r>
              <a:r>
                <a:rPr lang="en-US" altLang="en-US" sz="1600" b="0">
                  <a:solidFill>
                    <a:srgbClr val="00B0F0"/>
                  </a:solidFill>
                </a:rPr>
                <a:t>ComplexCalc</a:t>
              </a:r>
              <a:r>
                <a:rPr lang="en-US" altLang="en-US" sz="1600" b="0"/>
                <a:t> object, but has been type cast to </a:t>
              </a:r>
              <a:r>
                <a:rPr lang="en-US" altLang="en-US" sz="1600" b="0">
                  <a:solidFill>
                    <a:srgbClr val="C00000"/>
                  </a:solidFill>
                </a:rPr>
                <a:t>SimpleCalc</a:t>
              </a:r>
              <a:r>
                <a:rPr lang="en-US" altLang="en-US" sz="1600" b="0"/>
                <a:t>.</a:t>
              </a:r>
            </a:p>
          </p:txBody>
        </p:sp>
        <p:pic>
          <p:nvPicPr>
            <p:cNvPr id="28686" name="Picture 2">
              <a:extLst>
                <a:ext uri="{FF2B5EF4-FFF2-40B4-BE49-F238E27FC236}">
                  <a16:creationId xmlns:a16="http://schemas.microsoft.com/office/drawing/2014/main" id="{E07780AD-02B8-8BFA-9192-7D3942F62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447" y="4659549"/>
              <a:ext cx="1169670" cy="201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7" name="Picture 1" descr="C:\Users\douglas\AppData\Local\Microsoft\Windows\Temporary Internet Files\Content.IE5\DNQZOJW7\MC900150419[1].wmf">
              <a:extLst>
                <a:ext uri="{FF2B5EF4-FFF2-40B4-BE49-F238E27FC236}">
                  <a16:creationId xmlns:a16="http://schemas.microsoft.com/office/drawing/2014/main" id="{BE5F2DA1-A199-1D56-1DD2-FE6210245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616" y="5301573"/>
              <a:ext cx="681990" cy="517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8" name="TextBox 65">
              <a:extLst>
                <a:ext uri="{FF2B5EF4-FFF2-40B4-BE49-F238E27FC236}">
                  <a16:creationId xmlns:a16="http://schemas.microsoft.com/office/drawing/2014/main" id="{ECCD6803-1DB6-8082-21DD-A090FCFA3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4211" y="5599756"/>
              <a:ext cx="2543047" cy="831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600" b="0"/>
                <a:t>The program now treats the ComplexCalc object as a SimpleCalc object.</a:t>
              </a:r>
            </a:p>
          </p:txBody>
        </p:sp>
      </p:grpSp>
      <p:grpSp>
        <p:nvGrpSpPr>
          <p:cNvPr id="5" name="Group 68">
            <a:extLst>
              <a:ext uri="{FF2B5EF4-FFF2-40B4-BE49-F238E27FC236}">
                <a16:creationId xmlns:a16="http://schemas.microsoft.com/office/drawing/2014/main" id="{2227FE6A-3D7F-0849-F81B-B4C6C2F2B9FE}"/>
              </a:ext>
            </a:extLst>
          </p:cNvPr>
          <p:cNvGrpSpPr>
            <a:grpSpLocks/>
          </p:cNvGrpSpPr>
          <p:nvPr/>
        </p:nvGrpSpPr>
        <p:grpSpPr bwMode="auto">
          <a:xfrm>
            <a:off x="311150" y="2266950"/>
            <a:ext cx="6264275" cy="2098675"/>
            <a:chOff x="311288" y="2266541"/>
            <a:chExt cx="6264610" cy="2099100"/>
          </a:xfrm>
        </p:grpSpPr>
        <p:sp>
          <p:nvSpPr>
            <p:cNvPr id="28681" name="TextBox 40">
              <a:extLst>
                <a:ext uri="{FF2B5EF4-FFF2-40B4-BE49-F238E27FC236}">
                  <a16:creationId xmlns:a16="http://schemas.microsoft.com/office/drawing/2014/main" id="{56E1384E-479E-2A58-354D-0649090A6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288" y="2266541"/>
              <a:ext cx="523347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000"/>
                <a:t>The cast operation changes the type of an object – in this case, to its superclass.</a:t>
              </a:r>
            </a:p>
          </p:txBody>
        </p:sp>
        <p:sp>
          <p:nvSpPr>
            <p:cNvPr id="28682" name="TextBox 55">
              <a:extLst>
                <a:ext uri="{FF2B5EF4-FFF2-40B4-BE49-F238E27FC236}">
                  <a16:creationId xmlns:a16="http://schemas.microsoft.com/office/drawing/2014/main" id="{34F67FD9-2E23-6206-1ED4-3DFB521E8C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92" y="3093392"/>
              <a:ext cx="622570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0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SimpleCalc</a:t>
              </a:r>
              <a:r>
                <a:rPr lang="en-US" altLang="en-US" sz="200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20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  <a:r>
                <a:rPr lang="en-US" altLang="en-US" sz="200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pPr eaLnBrk="1" hangingPunct="1"/>
              <a:r>
                <a:rPr lang="en-US" altLang="en-US" sz="200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ComplexCalc</a:t>
              </a:r>
              <a:r>
                <a:rPr lang="en-US" altLang="en-US" sz="200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200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en-US" altLang="en-US" sz="200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new </a:t>
              </a:r>
              <a:r>
                <a:rPr lang="en-US" altLang="en-US" sz="200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ComplexCalc</a:t>
              </a:r>
              <a:r>
                <a:rPr lang="en-US" altLang="en-US" sz="200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();</a:t>
              </a:r>
            </a:p>
          </p:txBody>
        </p:sp>
        <p:sp>
          <p:nvSpPr>
            <p:cNvPr id="28683" name="TextBox 66">
              <a:extLst>
                <a:ext uri="{FF2B5EF4-FFF2-40B4-BE49-F238E27FC236}">
                  <a16:creationId xmlns:a16="http://schemas.microsoft.com/office/drawing/2014/main" id="{18EC3EA5-DD39-B6D4-0760-E8CAFC8EE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92" y="3842421"/>
              <a:ext cx="622570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 = (</a:t>
              </a:r>
              <a:r>
                <a:rPr lang="en-US" altLang="en-US" sz="28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SimpleCalc</a:t>
              </a:r>
              <a:r>
                <a:rPr lang="en-US" altLang="en-US" sz="280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)c;</a:t>
              </a:r>
            </a:p>
          </p:txBody>
        </p:sp>
      </p:grpSp>
      <p:grpSp>
        <p:nvGrpSpPr>
          <p:cNvPr id="2" name="Group 42">
            <a:extLst>
              <a:ext uri="{FF2B5EF4-FFF2-40B4-BE49-F238E27FC236}">
                <a16:creationId xmlns:a16="http://schemas.microsoft.com/office/drawing/2014/main" id="{1D093DA9-47C8-77E6-E95D-51C7170A7E95}"/>
              </a:ext>
            </a:extLst>
          </p:cNvPr>
          <p:cNvGrpSpPr>
            <a:grpSpLocks/>
          </p:cNvGrpSpPr>
          <p:nvPr/>
        </p:nvGrpSpPr>
        <p:grpSpPr bwMode="auto">
          <a:xfrm>
            <a:off x="6332538" y="635000"/>
            <a:ext cx="2178050" cy="2166937"/>
            <a:chOff x="6002422" y="1095332"/>
            <a:chExt cx="2179296" cy="216611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58A7169-0093-5735-6B2E-2CA849C9E69D}"/>
                </a:ext>
              </a:extLst>
            </p:cNvPr>
            <p:cNvCxnSpPr>
              <a:endCxn id="7" idx="2"/>
            </p:cNvCxnSpPr>
            <p:nvPr/>
          </p:nvCxnSpPr>
          <p:spPr bwMode="auto">
            <a:xfrm rot="5400000" flipH="1" flipV="1">
              <a:off x="6762788" y="2178389"/>
              <a:ext cx="658563" cy="0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19D2EF8-52CB-B35B-5EBE-2DB99534CEB7}"/>
                </a:ext>
              </a:extLst>
            </p:cNvPr>
            <p:cNvSpPr/>
            <p:nvPr/>
          </p:nvSpPr>
          <p:spPr bwMode="auto">
            <a:xfrm>
              <a:off x="6005599" y="1095332"/>
              <a:ext cx="2172942" cy="414180"/>
            </a:xfrm>
            <a:prstGeom prst="rect">
              <a:avLst/>
            </a:prstGeom>
            <a:ln w="28575"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1600" b="1">
                  <a:latin typeface="Arial" pitchFamily="34" charset="0"/>
                  <a:cs typeface="Arial" pitchFamily="34" charset="0"/>
                </a:rPr>
                <a:t>SimpleCalc</a:t>
              </a:r>
              <a:endParaRPr lang="en-US"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AEC341C-30AD-BF09-947D-528B71D03249}"/>
                </a:ext>
              </a:extLst>
            </p:cNvPr>
            <p:cNvSpPr/>
            <p:nvPr/>
          </p:nvSpPr>
          <p:spPr bwMode="auto">
            <a:xfrm>
              <a:off x="6002422" y="1511099"/>
              <a:ext cx="2179296" cy="3380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b="1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Add()</a:t>
              </a:r>
            </a:p>
          </p:txBody>
        </p:sp>
        <p:grpSp>
          <p:nvGrpSpPr>
            <p:cNvPr id="8" name="Group 24">
              <a:extLst>
                <a:ext uri="{FF2B5EF4-FFF2-40B4-BE49-F238E27FC236}">
                  <a16:creationId xmlns:a16="http://schemas.microsoft.com/office/drawing/2014/main" id="{0E398B2D-DCF1-B8FC-3810-ECCAC7299B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2422" y="2507540"/>
              <a:ext cx="2179296" cy="753906"/>
              <a:chOff x="1061564" y="1048671"/>
              <a:chExt cx="1719864" cy="688702"/>
            </a:xfrm>
          </p:grpSpPr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FBA05FD7-9BC8-C0BC-FB5A-33A742A51D3C}"/>
                  </a:ext>
                </a:extLst>
              </p:cNvPr>
              <p:cNvSpPr/>
              <p:nvPr/>
            </p:nvSpPr>
            <p:spPr bwMode="auto">
              <a:xfrm>
                <a:off x="1064071" y="1048790"/>
                <a:ext cx="1714850" cy="378358"/>
              </a:xfrm>
              <a:prstGeom prst="rect">
                <a:avLst/>
              </a:prstGeom>
              <a:ln w="28575"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sz="1600" b="1">
                    <a:latin typeface="Arial" pitchFamily="34" charset="0"/>
                    <a:cs typeface="Arial" pitchFamily="34" charset="0"/>
                  </a:rPr>
                  <a:t>ComplexCalc</a:t>
                </a:r>
                <a:endParaRPr lang="en-US" sz="16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6029E38F-7CB2-2358-5060-C9800B90A73F}"/>
                  </a:ext>
                </a:extLst>
              </p:cNvPr>
              <p:cNvSpPr/>
              <p:nvPr/>
            </p:nvSpPr>
            <p:spPr>
              <a:xfrm>
                <a:off x="1061564" y="1428598"/>
                <a:ext cx="1719864" cy="30877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 b="1">
                    <a:solidFill>
                      <a:srgbClr val="00B0F0"/>
                    </a:solidFill>
                    <a:latin typeface="Arial" pitchFamily="34" charset="0"/>
                    <a:cs typeface="Arial" pitchFamily="34" charset="0"/>
                  </a:rPr>
                  <a:t>Multiply()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C48B74-E613-9EB9-BAF5-F437AF72E5EE}"/>
              </a:ext>
            </a:extLst>
          </p:cNvPr>
          <p:cNvSpPr txBox="1"/>
          <p:nvPr/>
        </p:nvSpPr>
        <p:spPr>
          <a:xfrm>
            <a:off x="368300" y="0"/>
            <a:ext cx="4845050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/>
              <a:t>public class MathEngine</a:t>
            </a:r>
          </a:p>
          <a:p>
            <a:r>
              <a:rPr lang="en-SG" b="1"/>
              <a:t>{</a:t>
            </a:r>
          </a:p>
          <a:p>
            <a:r>
              <a:rPr lang="en-SG" b="1"/>
              <a:t>    private SimpleCalc _simple;</a:t>
            </a:r>
          </a:p>
          <a:p>
            <a:endParaRPr lang="en-SG" sz="1400" b="1"/>
          </a:p>
          <a:p>
            <a:r>
              <a:rPr lang="en-SG" b="1"/>
              <a:t>    public void SetAddingDevice(</a:t>
            </a:r>
            <a:r>
              <a:rPr lang="en-SG" b="1">
                <a:solidFill>
                  <a:srgbClr val="C00000"/>
                </a:solidFill>
              </a:rPr>
              <a:t>SimpleCalc</a:t>
            </a:r>
            <a:r>
              <a:rPr lang="en-SG" b="1"/>
              <a:t> sc)</a:t>
            </a:r>
          </a:p>
          <a:p>
            <a:r>
              <a:rPr lang="en-SG" b="1"/>
              <a:t>    {</a:t>
            </a:r>
          </a:p>
          <a:p>
            <a:r>
              <a:rPr lang="en-SG" b="1"/>
              <a:t>        _simple = sc;</a:t>
            </a:r>
          </a:p>
          <a:p>
            <a:r>
              <a:rPr lang="en-SG" b="1"/>
              <a:t>    }</a:t>
            </a:r>
          </a:p>
          <a:p>
            <a:r>
              <a:rPr lang="en-SG" b="1"/>
              <a:t>}</a:t>
            </a:r>
          </a:p>
          <a:p>
            <a:endParaRPr lang="en-SG" sz="1400" b="1"/>
          </a:p>
          <a:p>
            <a:r>
              <a:rPr lang="en-SG" b="1"/>
              <a:t>public class </a:t>
            </a:r>
            <a:r>
              <a:rPr lang="en-SG" b="1">
                <a:solidFill>
                  <a:srgbClr val="C00000"/>
                </a:solidFill>
              </a:rPr>
              <a:t>SimpleCalc</a:t>
            </a:r>
          </a:p>
          <a:p>
            <a:r>
              <a:rPr lang="en-SG" b="1"/>
              <a:t>{</a:t>
            </a:r>
          </a:p>
          <a:p>
            <a:r>
              <a:rPr lang="en-SG" b="1"/>
              <a:t>    public float Add(float x, float y)</a:t>
            </a:r>
          </a:p>
          <a:p>
            <a:r>
              <a:rPr lang="en-SG" b="1"/>
              <a:t>    {</a:t>
            </a:r>
          </a:p>
          <a:p>
            <a:r>
              <a:rPr lang="en-SG" b="1"/>
              <a:t>        return x + y;</a:t>
            </a:r>
          </a:p>
          <a:p>
            <a:r>
              <a:rPr lang="en-SG" b="1"/>
              <a:t>    }</a:t>
            </a:r>
          </a:p>
          <a:p>
            <a:r>
              <a:rPr lang="en-SG" b="1"/>
              <a:t>}</a:t>
            </a:r>
          </a:p>
          <a:p>
            <a:endParaRPr lang="en-SG" sz="1400" b="1"/>
          </a:p>
          <a:p>
            <a:r>
              <a:rPr lang="en-SG" b="1"/>
              <a:t>public class </a:t>
            </a:r>
            <a:r>
              <a:rPr lang="en-SG" b="1">
                <a:solidFill>
                  <a:srgbClr val="00B0F0"/>
                </a:solidFill>
              </a:rPr>
              <a:t>ComplexCalc</a:t>
            </a:r>
            <a:r>
              <a:rPr lang="en-SG" b="1"/>
              <a:t> : </a:t>
            </a:r>
            <a:r>
              <a:rPr lang="en-SG" b="1">
                <a:solidFill>
                  <a:srgbClr val="C00000"/>
                </a:solidFill>
              </a:rPr>
              <a:t>SimpleCalc</a:t>
            </a:r>
          </a:p>
          <a:p>
            <a:r>
              <a:rPr lang="en-SG" b="1"/>
              <a:t>{</a:t>
            </a:r>
          </a:p>
          <a:p>
            <a:r>
              <a:rPr lang="en-SG" b="1"/>
              <a:t>    public float Multiply(float x, float y)</a:t>
            </a:r>
          </a:p>
          <a:p>
            <a:r>
              <a:rPr lang="en-SG" b="1"/>
              <a:t>    {</a:t>
            </a:r>
          </a:p>
          <a:p>
            <a:r>
              <a:rPr lang="en-SG" b="1"/>
              <a:t>        return x * y;</a:t>
            </a:r>
          </a:p>
          <a:p>
            <a:r>
              <a:rPr lang="en-SG" b="1"/>
              <a:t>    }</a:t>
            </a:r>
          </a:p>
          <a:p>
            <a:r>
              <a:rPr lang="en-SG" b="1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915C7-DDBE-BF0E-FD35-F6888A79FD87}"/>
              </a:ext>
            </a:extLst>
          </p:cNvPr>
          <p:cNvSpPr txBox="1"/>
          <p:nvPr/>
        </p:nvSpPr>
        <p:spPr>
          <a:xfrm>
            <a:off x="4279900" y="2530197"/>
            <a:ext cx="47815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/>
              <a:t>public class Program</a:t>
            </a:r>
          </a:p>
          <a:p>
            <a:r>
              <a:rPr lang="en-SG" b="1"/>
              <a:t>{</a:t>
            </a:r>
          </a:p>
          <a:p>
            <a:r>
              <a:rPr lang="en-SG" b="1"/>
              <a:t>    public static void Main()</a:t>
            </a:r>
          </a:p>
          <a:p>
            <a:r>
              <a:rPr lang="en-SG" b="1"/>
              <a:t>    {</a:t>
            </a:r>
          </a:p>
          <a:p>
            <a:r>
              <a:rPr lang="en-SG" b="1"/>
              <a:t>        MathEngine engine = new MathEngine();</a:t>
            </a:r>
          </a:p>
          <a:p>
            <a:r>
              <a:rPr lang="en-SG" b="1"/>
              <a:t>        </a:t>
            </a:r>
            <a:r>
              <a:rPr lang="en-SG" b="1">
                <a:solidFill>
                  <a:srgbClr val="C00000"/>
                </a:solidFill>
              </a:rPr>
              <a:t>SimpleCalc simple = new SimpleCalc();</a:t>
            </a:r>
          </a:p>
          <a:p>
            <a:r>
              <a:rPr lang="en-SG" b="1"/>
              <a:t>        engine.SetAddingDevice(</a:t>
            </a:r>
            <a:r>
              <a:rPr lang="en-SG" b="1">
                <a:solidFill>
                  <a:srgbClr val="C00000"/>
                </a:solidFill>
              </a:rPr>
              <a:t>simple</a:t>
            </a:r>
            <a:r>
              <a:rPr lang="en-SG" b="1"/>
              <a:t>);</a:t>
            </a:r>
          </a:p>
          <a:p>
            <a:endParaRPr lang="en-SG" b="1"/>
          </a:p>
          <a:p>
            <a:r>
              <a:rPr lang="en-SG" b="1"/>
              <a:t>        </a:t>
            </a:r>
            <a:r>
              <a:rPr lang="en-SG" b="1">
                <a:solidFill>
                  <a:srgbClr val="00B0F0"/>
                </a:solidFill>
              </a:rPr>
              <a:t>ComplexCalc</a:t>
            </a:r>
            <a:r>
              <a:rPr lang="en-SG" b="1"/>
              <a:t> </a:t>
            </a:r>
            <a:r>
              <a:rPr lang="en-SG" b="1">
                <a:solidFill>
                  <a:srgbClr val="00B0F0"/>
                </a:solidFill>
              </a:rPr>
              <a:t>complex</a:t>
            </a:r>
            <a:r>
              <a:rPr lang="en-SG" b="1"/>
              <a:t> = new </a:t>
            </a:r>
            <a:r>
              <a:rPr lang="en-SG" b="1">
                <a:solidFill>
                  <a:srgbClr val="00B0F0"/>
                </a:solidFill>
              </a:rPr>
              <a:t>ComplexCalc</a:t>
            </a:r>
            <a:r>
              <a:rPr lang="en-SG" b="1"/>
              <a:t>();</a:t>
            </a:r>
          </a:p>
          <a:p>
            <a:r>
              <a:rPr lang="en-SG" b="1"/>
              <a:t>        </a:t>
            </a:r>
            <a:r>
              <a:rPr lang="en-SG" b="1">
                <a:solidFill>
                  <a:srgbClr val="C00000"/>
                </a:solidFill>
              </a:rPr>
              <a:t>SimpleCalc newSimple = </a:t>
            </a:r>
            <a:r>
              <a:rPr lang="en-SG" b="1">
                <a:solidFill>
                  <a:srgbClr val="00B0F0"/>
                </a:solidFill>
              </a:rPr>
              <a:t>complex</a:t>
            </a:r>
            <a:r>
              <a:rPr lang="en-SG" b="1">
                <a:solidFill>
                  <a:srgbClr val="C00000"/>
                </a:solidFill>
              </a:rPr>
              <a:t>; </a:t>
            </a:r>
          </a:p>
          <a:p>
            <a:endParaRPr lang="en-SG" b="1">
              <a:solidFill>
                <a:srgbClr val="C00000"/>
              </a:solidFill>
            </a:endParaRPr>
          </a:p>
          <a:p>
            <a:r>
              <a:rPr lang="en-SG" b="1"/>
              <a:t>        engine.SetAddingDevice(</a:t>
            </a:r>
            <a:r>
              <a:rPr lang="en-SG" b="1">
                <a:solidFill>
                  <a:srgbClr val="C00000"/>
                </a:solidFill>
              </a:rPr>
              <a:t>newSimple</a:t>
            </a:r>
            <a:r>
              <a:rPr lang="en-SG" b="1"/>
              <a:t>);</a:t>
            </a:r>
          </a:p>
          <a:p>
            <a:r>
              <a:rPr lang="en-SG" b="1"/>
              <a:t>        engine.SetAddingDevice(</a:t>
            </a:r>
            <a:r>
              <a:rPr lang="en-SG" b="1">
                <a:solidFill>
                  <a:srgbClr val="00B0F0"/>
                </a:solidFill>
              </a:rPr>
              <a:t>complex</a:t>
            </a:r>
            <a:r>
              <a:rPr lang="en-SG" b="1"/>
              <a:t>);	</a:t>
            </a:r>
          </a:p>
          <a:p>
            <a:r>
              <a:rPr lang="en-SG" b="1"/>
              <a:t>    }</a:t>
            </a:r>
          </a:p>
          <a:p>
            <a:r>
              <a:rPr lang="en-SG" b="1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9325A-B963-6F91-F9DB-32287BC81CA7}"/>
              </a:ext>
            </a:extLst>
          </p:cNvPr>
          <p:cNvSpPr txBox="1"/>
          <p:nvPr/>
        </p:nvSpPr>
        <p:spPr>
          <a:xfrm rot="21260766">
            <a:off x="5930899" y="565087"/>
            <a:ext cx="2387600" cy="12003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Who can explain what’s happening here?</a:t>
            </a:r>
            <a:endParaRPr lang="en-SG" sz="2400"/>
          </a:p>
        </p:txBody>
      </p:sp>
    </p:spTree>
    <p:extLst>
      <p:ext uri="{BB962C8B-B14F-4D97-AF65-F5344CB8AC3E}">
        <p14:creationId xmlns:p14="http://schemas.microsoft.com/office/powerpoint/2010/main" val="515655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douglas\AppData\Local\Microsoft\Windows\Temporary Internet Files\Content.IE5\3RG07KJC\MC900310902[1].wmf">
            <a:extLst>
              <a:ext uri="{FF2B5EF4-FFF2-40B4-BE49-F238E27FC236}">
                <a16:creationId xmlns:a16="http://schemas.microsoft.com/office/drawing/2014/main" id="{F1CA3F2B-9EED-8EF1-B281-9C0117A6C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54050"/>
            <a:ext cx="25812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1" descr="C:\Users\douglas\AppData\Local\Microsoft\Windows\Temporary Internet Files\Content.IE5\DNQZOJW7\MC900150419[1].wmf">
            <a:extLst>
              <a:ext uri="{FF2B5EF4-FFF2-40B4-BE49-F238E27FC236}">
                <a16:creationId xmlns:a16="http://schemas.microsoft.com/office/drawing/2014/main" id="{88C4C93D-F437-E87E-169D-3C881136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301625"/>
            <a:ext cx="8477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Freeform 7">
            <a:extLst>
              <a:ext uri="{FF2B5EF4-FFF2-40B4-BE49-F238E27FC236}">
                <a16:creationId xmlns:a16="http://schemas.microsoft.com/office/drawing/2014/main" id="{70311DE4-86EE-A726-4821-B25626F05590}"/>
              </a:ext>
            </a:extLst>
          </p:cNvPr>
          <p:cNvSpPr>
            <a:spLocks noChangeArrowheads="1"/>
          </p:cNvSpPr>
          <p:nvPr/>
        </p:nvSpPr>
        <p:spPr bwMode="auto">
          <a:xfrm rot="-1160912">
            <a:off x="1757363" y="563563"/>
            <a:ext cx="1722437" cy="809625"/>
          </a:xfrm>
          <a:custGeom>
            <a:avLst/>
            <a:gdLst>
              <a:gd name="T0" fmla="*/ 11523990 w 1254868"/>
              <a:gd name="T1" fmla="*/ 1282 h 2033081"/>
              <a:gd name="T2" fmla="*/ 6610659 w 1254868"/>
              <a:gd name="T3" fmla="*/ 325 h 2033081"/>
              <a:gd name="T4" fmla="*/ 0 w 1254868"/>
              <a:gd name="T5" fmla="*/ 3228 h 2033081"/>
              <a:gd name="T6" fmla="*/ 0 60000 65536"/>
              <a:gd name="T7" fmla="*/ 0 60000 65536"/>
              <a:gd name="T8" fmla="*/ 0 60000 65536"/>
              <a:gd name="T9" fmla="*/ 0 w 1254868"/>
              <a:gd name="T10" fmla="*/ 0 h 2033081"/>
              <a:gd name="T11" fmla="*/ 1254868 w 1254868"/>
              <a:gd name="T12" fmla="*/ 2033081 h 20330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54868" h="2033081">
                <a:moveTo>
                  <a:pt x="1254868" y="807396"/>
                </a:moveTo>
                <a:cubicBezTo>
                  <a:pt x="1091930" y="403698"/>
                  <a:pt x="928992" y="0"/>
                  <a:pt x="719847" y="204281"/>
                </a:cubicBezTo>
                <a:cubicBezTo>
                  <a:pt x="510702" y="408562"/>
                  <a:pt x="255351" y="1220821"/>
                  <a:pt x="0" y="2033081"/>
                </a:cubicBezTo>
              </a:path>
            </a:pathLst>
          </a:cu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0725" name="Picture 2" descr="C:\Users\douglas\AppData\Local\Microsoft\Windows\Temporary Internet Files\Content.IE5\3RG07KJC\MC900310902[1].wmf">
            <a:extLst>
              <a:ext uri="{FF2B5EF4-FFF2-40B4-BE49-F238E27FC236}">
                <a16:creationId xmlns:a16="http://schemas.microsoft.com/office/drawing/2014/main" id="{97CFB907-CCBA-E901-A91A-6503C1F5B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644525"/>
            <a:ext cx="25812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Freeform 9">
            <a:extLst>
              <a:ext uri="{FF2B5EF4-FFF2-40B4-BE49-F238E27FC236}">
                <a16:creationId xmlns:a16="http://schemas.microsoft.com/office/drawing/2014/main" id="{5D4AE46B-0FEB-114B-44F1-B17BE10166BA}"/>
              </a:ext>
            </a:extLst>
          </p:cNvPr>
          <p:cNvSpPr>
            <a:spLocks noChangeArrowheads="1"/>
          </p:cNvSpPr>
          <p:nvPr/>
        </p:nvSpPr>
        <p:spPr bwMode="auto">
          <a:xfrm rot="-1160912">
            <a:off x="5794375" y="554038"/>
            <a:ext cx="1722438" cy="809625"/>
          </a:xfrm>
          <a:custGeom>
            <a:avLst/>
            <a:gdLst>
              <a:gd name="T0" fmla="*/ 11524040 w 1254868"/>
              <a:gd name="T1" fmla="*/ 1282 h 2033081"/>
              <a:gd name="T2" fmla="*/ 6610685 w 1254868"/>
              <a:gd name="T3" fmla="*/ 325 h 2033081"/>
              <a:gd name="T4" fmla="*/ 0 w 1254868"/>
              <a:gd name="T5" fmla="*/ 3228 h 2033081"/>
              <a:gd name="T6" fmla="*/ 0 60000 65536"/>
              <a:gd name="T7" fmla="*/ 0 60000 65536"/>
              <a:gd name="T8" fmla="*/ 0 60000 65536"/>
              <a:gd name="T9" fmla="*/ 0 w 1254868"/>
              <a:gd name="T10" fmla="*/ 0 h 2033081"/>
              <a:gd name="T11" fmla="*/ 1254868 w 1254868"/>
              <a:gd name="T12" fmla="*/ 2033081 h 20330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54868" h="2033081">
                <a:moveTo>
                  <a:pt x="1254868" y="807396"/>
                </a:moveTo>
                <a:cubicBezTo>
                  <a:pt x="1091930" y="403698"/>
                  <a:pt x="928992" y="0"/>
                  <a:pt x="719847" y="204281"/>
                </a:cubicBezTo>
                <a:cubicBezTo>
                  <a:pt x="510702" y="408562"/>
                  <a:pt x="255351" y="1220821"/>
                  <a:pt x="0" y="2033081"/>
                </a:cubicBezTo>
              </a:path>
            </a:pathLst>
          </a:cu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0727" name="Picture 3">
            <a:extLst>
              <a:ext uri="{FF2B5EF4-FFF2-40B4-BE49-F238E27FC236}">
                <a16:creationId xmlns:a16="http://schemas.microsoft.com/office/drawing/2014/main" id="{10495716-69F6-873B-0DBE-ECEB8E41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249238"/>
            <a:ext cx="976313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TextBox 11">
            <a:extLst>
              <a:ext uri="{FF2B5EF4-FFF2-40B4-BE49-F238E27FC236}">
                <a16:creationId xmlns:a16="http://schemas.microsoft.com/office/drawing/2014/main" id="{709E57A0-6DB6-F5FA-50FA-D0A26B7D1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3938" y="1536700"/>
            <a:ext cx="15557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ComplexCalc</a:t>
            </a:r>
          </a:p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type cast to SimpleCalc</a:t>
            </a:r>
          </a:p>
        </p:txBody>
      </p:sp>
      <p:sp>
        <p:nvSpPr>
          <p:cNvPr id="30729" name="TextBox 12">
            <a:extLst>
              <a:ext uri="{FF2B5EF4-FFF2-40B4-BE49-F238E27FC236}">
                <a16:creationId xmlns:a16="http://schemas.microsoft.com/office/drawing/2014/main" id="{3EBA5A47-3219-828A-6884-EF0B628A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4650" y="3082868"/>
            <a:ext cx="64389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MathEngine</a:t>
            </a:r>
            <a:r>
              <a:rPr lang="en-US" altLang="en-US" sz="2000"/>
              <a:t>’s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setAddingDevice</a:t>
            </a:r>
            <a:r>
              <a:rPr lang="en-US" altLang="en-US" sz="2000"/>
              <a:t> function requires a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SimpleCalc</a:t>
            </a:r>
            <a:r>
              <a:rPr lang="en-US" altLang="en-US" sz="2000"/>
              <a:t> object.  </a:t>
            </a:r>
          </a:p>
        </p:txBody>
      </p:sp>
      <p:sp>
        <p:nvSpPr>
          <p:cNvPr id="32778" name="TextBox 14">
            <a:extLst>
              <a:ext uri="{FF2B5EF4-FFF2-40B4-BE49-F238E27FC236}">
                <a16:creationId xmlns:a16="http://schemas.microsoft.com/office/drawing/2014/main" id="{50221A50-9A4F-5403-7605-445DDBEEC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884" y="4002425"/>
            <a:ext cx="62719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cs typeface="Arial" panose="020B0604020202020204" pitchFamily="34" charset="0"/>
              </a:rPr>
              <a:t>Since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ComplexCalc</a:t>
            </a:r>
            <a:r>
              <a:rPr lang="en-US" altLang="en-US" sz="2000"/>
              <a:t> </a:t>
            </a:r>
            <a:r>
              <a:rPr lang="en-US" altLang="en-US" sz="2000">
                <a:cs typeface="Arial" panose="020B0604020202020204" pitchFamily="34" charset="0"/>
              </a:rPr>
              <a:t>is a subclass of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SimpleCalc</a:t>
            </a:r>
            <a:r>
              <a:rPr lang="en-US" altLang="en-US" sz="2000">
                <a:cs typeface="Arial" panose="020B0604020202020204" pitchFamily="34" charset="0"/>
              </a:rPr>
              <a:t>, you can create a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ComplexCalc</a:t>
            </a:r>
            <a:r>
              <a:rPr lang="en-US" altLang="en-US" sz="2000"/>
              <a:t> </a:t>
            </a:r>
            <a:r>
              <a:rPr lang="en-US" altLang="en-US" sz="2000">
                <a:cs typeface="Arial" panose="020B0604020202020204" pitchFamily="34" charset="0"/>
              </a:rPr>
              <a:t>object, then cast it to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SimpleCalc</a:t>
            </a:r>
            <a:r>
              <a:rPr lang="en-US" altLang="en-US" sz="2000"/>
              <a:t> </a:t>
            </a:r>
            <a:r>
              <a:rPr lang="en-US" altLang="en-US" sz="2000">
                <a:cs typeface="Arial" panose="020B0604020202020204" pitchFamily="34" charset="0"/>
              </a:rPr>
              <a:t>.</a:t>
            </a:r>
          </a:p>
        </p:txBody>
      </p:sp>
      <p:sp>
        <p:nvSpPr>
          <p:cNvPr id="32779" name="TextBox 15">
            <a:extLst>
              <a:ext uri="{FF2B5EF4-FFF2-40B4-BE49-F238E27FC236}">
                <a16:creationId xmlns:a16="http://schemas.microsoft.com/office/drawing/2014/main" id="{F31E10A3-7B8C-3860-06F2-654D26E8E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8" y="5321300"/>
            <a:ext cx="63293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cs typeface="Arial" panose="020B0604020202020204" pitchFamily="34" charset="0"/>
              </a:rPr>
              <a:t>As far as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MathEngine</a:t>
            </a:r>
            <a:r>
              <a:rPr lang="en-US" altLang="en-US" sz="2000">
                <a:cs typeface="Arial" panose="020B0604020202020204" pitchFamily="34" charset="0"/>
              </a:rPr>
              <a:t> is concerned, all it sees is a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SimpleCalc</a:t>
            </a:r>
            <a:r>
              <a:rPr lang="en-US" altLang="en-US" sz="2000"/>
              <a:t> </a:t>
            </a:r>
            <a:r>
              <a:rPr lang="en-US" altLang="en-US" sz="2000">
                <a:cs typeface="Arial" panose="020B0604020202020204" pitchFamily="34" charset="0"/>
              </a:rPr>
              <a:t>object.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8" grpId="0"/>
      <p:bldP spid="3277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9649DF-63FA-4AB9-D52E-07015EB93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2276475"/>
            <a:ext cx="7324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690563" algn="l"/>
                <a:tab pos="1031875" algn="l"/>
                <a:tab pos="13716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ComplexCalc complex = new ComplexCalc();</a:t>
            </a:r>
          </a:p>
        </p:txBody>
      </p:sp>
      <p:sp>
        <p:nvSpPr>
          <p:cNvPr id="31747" name="TextBox 14">
            <a:extLst>
              <a:ext uri="{FF2B5EF4-FFF2-40B4-BE49-F238E27FC236}">
                <a16:creationId xmlns:a16="http://schemas.microsoft.com/office/drawing/2014/main" id="{D6C8E541-059B-D271-C700-73D1E505D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58825"/>
            <a:ext cx="3116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Two ways to cast</a:t>
            </a:r>
          </a:p>
        </p:txBody>
      </p:sp>
      <p:sp>
        <p:nvSpPr>
          <p:cNvPr id="31748" name="TextBox 15">
            <a:extLst>
              <a:ext uri="{FF2B5EF4-FFF2-40B4-BE49-F238E27FC236}">
                <a16:creationId xmlns:a16="http://schemas.microsoft.com/office/drawing/2014/main" id="{B2745BA7-9AA0-5FDD-B7E3-4A8D96FA7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7800" y="369888"/>
            <a:ext cx="14620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Explicit</a:t>
            </a:r>
          </a:p>
        </p:txBody>
      </p:sp>
      <p:sp>
        <p:nvSpPr>
          <p:cNvPr id="31749" name="TextBox 16">
            <a:extLst>
              <a:ext uri="{FF2B5EF4-FFF2-40B4-BE49-F238E27FC236}">
                <a16:creationId xmlns:a16="http://schemas.microsoft.com/office/drawing/2014/main" id="{9656F8D2-A76E-6556-11CD-20DAC2A1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7800" y="1157288"/>
            <a:ext cx="1441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/>
              <a:t>Implicit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FBF024-03F0-E4C9-ADFD-7CE4A037C019}"/>
              </a:ext>
            </a:extLst>
          </p:cNvPr>
          <p:cNvCxnSpPr>
            <a:stCxn id="31747" idx="3"/>
            <a:endCxn id="31748" idx="1"/>
          </p:cNvCxnSpPr>
          <p:nvPr/>
        </p:nvCxnSpPr>
        <p:spPr bwMode="auto">
          <a:xfrm flipV="1">
            <a:off x="3573463" y="631825"/>
            <a:ext cx="414337" cy="38893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F09F64-725F-3E88-3A8F-263EE0301475}"/>
              </a:ext>
            </a:extLst>
          </p:cNvPr>
          <p:cNvCxnSpPr>
            <a:stCxn id="31747" idx="3"/>
            <a:endCxn id="31749" idx="1"/>
          </p:cNvCxnSpPr>
          <p:nvPr/>
        </p:nvCxnSpPr>
        <p:spPr bwMode="auto">
          <a:xfrm>
            <a:off x="3573463" y="1020763"/>
            <a:ext cx="414337" cy="39846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30">
            <a:extLst>
              <a:ext uri="{FF2B5EF4-FFF2-40B4-BE49-F238E27FC236}">
                <a16:creationId xmlns:a16="http://schemas.microsoft.com/office/drawing/2014/main" id="{4DA74ABC-376D-691B-8866-E010A8FB1500}"/>
              </a:ext>
            </a:extLst>
          </p:cNvPr>
          <p:cNvGrpSpPr>
            <a:grpSpLocks/>
          </p:cNvGrpSpPr>
          <p:nvPr/>
        </p:nvGrpSpPr>
        <p:grpSpPr bwMode="auto">
          <a:xfrm>
            <a:off x="226769" y="4941888"/>
            <a:ext cx="8596556" cy="1099425"/>
            <a:chOff x="227073" y="4941652"/>
            <a:chExt cx="8595914" cy="109892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203660-F827-2845-9519-09675748F7FE}"/>
                </a:ext>
              </a:extLst>
            </p:cNvPr>
            <p:cNvSpPr/>
            <p:nvPr/>
          </p:nvSpPr>
          <p:spPr bwMode="auto">
            <a:xfrm>
              <a:off x="227073" y="5593107"/>
              <a:ext cx="8579796" cy="447472"/>
            </a:xfrm>
            <a:prstGeom prst="rect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C00000"/>
                </a:solidFill>
                <a:latin typeface="Arial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5560A7-8BFD-5744-E510-631EC518B57D}"/>
                </a:ext>
              </a:extLst>
            </p:cNvPr>
            <p:cNvSpPr/>
            <p:nvPr/>
          </p:nvSpPr>
          <p:spPr bwMode="auto">
            <a:xfrm>
              <a:off x="243191" y="5009883"/>
              <a:ext cx="8579796" cy="428431"/>
            </a:xfrm>
            <a:prstGeom prst="rect">
              <a:avLst/>
            </a:prstGeom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1761" name="Rectangle 11">
              <a:extLst>
                <a:ext uri="{FF2B5EF4-FFF2-40B4-BE49-F238E27FC236}">
                  <a16:creationId xmlns:a16="http://schemas.microsoft.com/office/drawing/2014/main" id="{DCA5EF9B-723F-6A70-1A6E-F3FF023E0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40" y="5017400"/>
              <a:ext cx="7188741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urier New" panose="02070309020205020404" pitchFamily="49" charset="0"/>
                  <a:cs typeface="Courier New" panose="02070309020205020404" pitchFamily="49" charset="0"/>
                </a:rPr>
                <a:t>SimpleCalc simple = </a:t>
              </a:r>
              <a:r>
                <a:rPr lang="en-US" altLang="en-US" sz="20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complex</a:t>
              </a:r>
              <a:r>
                <a:rPr lang="en-US" altLang="en-US" sz="2000"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pPr eaLnBrk="1" hangingPunct="1"/>
              <a:endParaRPr lang="en-US" altLang="en-US" sz="2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eaLnBrk="1" hangingPunct="1"/>
              <a:r>
                <a:rPr lang="en-US" altLang="en-US" sz="2000">
                  <a:latin typeface="Courier New" panose="02070309020205020404" pitchFamily="49" charset="0"/>
                  <a:cs typeface="Courier New" panose="02070309020205020404" pitchFamily="49" charset="0"/>
                </a:rPr>
                <a:t>engine.setAddingDevice(</a:t>
              </a:r>
              <a:r>
                <a:rPr lang="en-US" altLang="en-US" sz="200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complex</a:t>
              </a:r>
              <a:r>
                <a:rPr lang="en-US" altLang="en-US" sz="2000"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9787F6-6381-B58E-2E54-5B7C08B8A7B3}"/>
                </a:ext>
              </a:extLst>
            </p:cNvPr>
            <p:cNvSpPr txBox="1"/>
            <p:nvPr/>
          </p:nvSpPr>
          <p:spPr>
            <a:xfrm>
              <a:off x="7510223" y="4941652"/>
              <a:ext cx="1127041" cy="39986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solidFill>
                    <a:schemeClr val="bg1"/>
                  </a:solidFill>
                  <a:latin typeface="Comic Sans MS" pitchFamily="66" charset="0"/>
                </a:rPr>
                <a:t>Implicit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0105E5-3303-679D-6BE1-E55ACC00686E}"/>
                </a:ext>
              </a:extLst>
            </p:cNvPr>
            <p:cNvSpPr txBox="1"/>
            <p:nvPr/>
          </p:nvSpPr>
          <p:spPr>
            <a:xfrm>
              <a:off x="7510223" y="5525587"/>
              <a:ext cx="1127041" cy="39986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solidFill>
                    <a:schemeClr val="bg1"/>
                  </a:solidFill>
                  <a:latin typeface="Comic Sans MS" pitchFamily="66" charset="0"/>
                </a:rPr>
                <a:t>Implicit</a:t>
              </a:r>
            </a:p>
          </p:txBody>
        </p:sp>
      </p:grpSp>
      <p:grpSp>
        <p:nvGrpSpPr>
          <p:cNvPr id="3" name="Group 29">
            <a:extLst>
              <a:ext uri="{FF2B5EF4-FFF2-40B4-BE49-F238E27FC236}">
                <a16:creationId xmlns:a16="http://schemas.microsoft.com/office/drawing/2014/main" id="{48ADE473-3601-0140-32D3-61A4FA0A0318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3016250"/>
            <a:ext cx="8580437" cy="1109603"/>
            <a:chOff x="243191" y="3015573"/>
            <a:chExt cx="8579796" cy="111086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A11052-7F6E-985A-8333-874B921DC5BA}"/>
                </a:ext>
              </a:extLst>
            </p:cNvPr>
            <p:cNvSpPr/>
            <p:nvPr/>
          </p:nvSpPr>
          <p:spPr bwMode="auto">
            <a:xfrm>
              <a:off x="243191" y="3102986"/>
              <a:ext cx="8579796" cy="438650"/>
            </a:xfrm>
            <a:prstGeom prst="rect">
              <a:avLst/>
            </a:prstGeom>
            <a:ln w="28575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F10F1B-2C1A-9B00-0071-BB4A935F09DB}"/>
                </a:ext>
              </a:extLst>
            </p:cNvPr>
            <p:cNvSpPr/>
            <p:nvPr/>
          </p:nvSpPr>
          <p:spPr bwMode="auto">
            <a:xfrm>
              <a:off x="243191" y="3689381"/>
              <a:ext cx="8579796" cy="437060"/>
            </a:xfrm>
            <a:prstGeom prst="rect">
              <a:avLst/>
            </a:prstGeom>
            <a:ln w="28575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1756" name="Rectangle 8">
              <a:extLst>
                <a:ext uri="{FF2B5EF4-FFF2-40B4-BE49-F238E27FC236}">
                  <a16:creationId xmlns:a16="http://schemas.microsoft.com/office/drawing/2014/main" id="{672F8F8B-CCD4-C588-DC1F-0C1D5F90F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740" y="3110779"/>
              <a:ext cx="718874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39725" algn="l"/>
                  <a:tab pos="690563" algn="l"/>
                  <a:tab pos="1031875" algn="l"/>
                  <a:tab pos="13716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urier New" panose="02070309020205020404" pitchFamily="49" charset="0"/>
                  <a:cs typeface="Courier New" panose="02070309020205020404" pitchFamily="49" charset="0"/>
                </a:rPr>
                <a:t>SimpleCalc simple = </a:t>
              </a:r>
              <a:r>
                <a:rPr lang="en-US" altLang="en-US" sz="200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(SimpleCalc)</a:t>
              </a:r>
              <a:r>
                <a:rPr lang="en-US" altLang="en-US" sz="2000">
                  <a:latin typeface="Courier New" panose="02070309020205020404" pitchFamily="49" charset="0"/>
                  <a:cs typeface="Courier New" panose="02070309020205020404" pitchFamily="49" charset="0"/>
                </a:rPr>
                <a:t>complex;</a:t>
              </a:r>
              <a:br>
                <a:rPr lang="en-US" altLang="en-US" sz="200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endParaRPr lang="en-US" altLang="en-US" sz="2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eaLnBrk="1" hangingPunct="1"/>
              <a:r>
                <a:rPr lang="en-US" altLang="en-US" sz="2000">
                  <a:latin typeface="Courier New" panose="02070309020205020404" pitchFamily="49" charset="0"/>
                  <a:cs typeface="Courier New" panose="02070309020205020404" pitchFamily="49" charset="0"/>
                </a:rPr>
                <a:t>engine.setAddingDevice(</a:t>
              </a:r>
              <a:r>
                <a:rPr lang="en-US" altLang="en-US" sz="200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(SimpleCalc)</a:t>
              </a:r>
              <a:r>
                <a:rPr lang="en-US" altLang="en-US" sz="2000">
                  <a:latin typeface="Courier New" panose="02070309020205020404" pitchFamily="49" charset="0"/>
                  <a:cs typeface="Courier New" panose="02070309020205020404" pitchFamily="49" charset="0"/>
                </a:rPr>
                <a:t>complex);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EF57F9-78E4-385B-E7B8-F60699F61CC4}"/>
                </a:ext>
              </a:extLst>
            </p:cNvPr>
            <p:cNvSpPr txBox="1"/>
            <p:nvPr/>
          </p:nvSpPr>
          <p:spPr>
            <a:xfrm>
              <a:off x="7557845" y="3015573"/>
              <a:ext cx="1100055" cy="4005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solidFill>
                    <a:schemeClr val="bg1"/>
                  </a:solidFill>
                  <a:latin typeface="Comic Sans MS" pitchFamily="66" charset="0"/>
                </a:rPr>
                <a:t>Explicit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464CFB-A832-C217-67F8-1EDEA405E599}"/>
                </a:ext>
              </a:extLst>
            </p:cNvPr>
            <p:cNvSpPr txBox="1"/>
            <p:nvPr/>
          </p:nvSpPr>
          <p:spPr>
            <a:xfrm>
              <a:off x="7578480" y="3617922"/>
              <a:ext cx="1100056" cy="4005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solidFill>
                    <a:schemeClr val="bg1"/>
                  </a:solidFill>
                  <a:latin typeface="Comic Sans MS" pitchFamily="66" charset="0"/>
                </a:rPr>
                <a:t>Explicit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950" y="3133818"/>
            <a:ext cx="5907489" cy="3187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3078" y="298573"/>
            <a:ext cx="21158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/>
              <a:t>Bicycle</a:t>
            </a:r>
          </a:p>
          <a:p>
            <a:r>
              <a:rPr lang="en-SG" sz="2400" b="1"/>
              <a:t>{</a:t>
            </a:r>
          </a:p>
          <a:p>
            <a:pPr>
              <a:tabLst>
                <a:tab pos="355600" algn="l"/>
              </a:tabLst>
            </a:pPr>
            <a:r>
              <a:rPr lang="en-SG" sz="2400" b="1"/>
              <a:t>	Saddle</a:t>
            </a:r>
          </a:p>
          <a:p>
            <a:pPr>
              <a:tabLst>
                <a:tab pos="355600" algn="l"/>
              </a:tabLst>
            </a:pPr>
            <a:r>
              <a:rPr lang="en-SG" sz="2400" b="1"/>
              <a:t>	Crossbar</a:t>
            </a:r>
          </a:p>
          <a:p>
            <a:pPr>
              <a:tabLst>
                <a:tab pos="355600" algn="l"/>
              </a:tabLst>
            </a:pPr>
            <a:r>
              <a:rPr lang="en-SG" sz="2400" b="1"/>
              <a:t>	Handlebars</a:t>
            </a:r>
          </a:p>
          <a:p>
            <a:pPr>
              <a:tabLst>
                <a:tab pos="355600" algn="l"/>
              </a:tabLst>
            </a:pPr>
            <a:r>
              <a:rPr lang="en-SG" sz="2400" b="1"/>
              <a:t>	Brakes</a:t>
            </a:r>
          </a:p>
          <a:p>
            <a:pPr>
              <a:tabLst>
                <a:tab pos="355600" algn="l"/>
              </a:tabLst>
            </a:pPr>
            <a:r>
              <a:rPr lang="en-SG" sz="2400" b="1"/>
              <a:t>	DownTube</a:t>
            </a:r>
          </a:p>
          <a:p>
            <a:pPr>
              <a:tabLst>
                <a:tab pos="355600" algn="l"/>
              </a:tabLst>
            </a:pPr>
            <a:r>
              <a:rPr lang="en-SG" sz="2400" b="1"/>
              <a:t>	Pedal1</a:t>
            </a:r>
          </a:p>
          <a:p>
            <a:pPr>
              <a:tabLst>
                <a:tab pos="355600" algn="l"/>
              </a:tabLst>
            </a:pPr>
            <a:r>
              <a:rPr lang="en-SG" sz="2400" b="1"/>
              <a:t>	Pedal2</a:t>
            </a:r>
          </a:p>
          <a:p>
            <a:pPr>
              <a:tabLst>
                <a:tab pos="355600" algn="l"/>
              </a:tabLst>
            </a:pPr>
            <a:r>
              <a:rPr lang="en-SG" sz="2400" b="1"/>
              <a:t>	Gears</a:t>
            </a:r>
          </a:p>
          <a:p>
            <a:pPr>
              <a:tabLst>
                <a:tab pos="355600" algn="l"/>
              </a:tabLst>
            </a:pPr>
            <a:r>
              <a:rPr lang="en-SG" sz="2400" b="1"/>
              <a:t>	FrontWheel</a:t>
            </a:r>
          </a:p>
          <a:p>
            <a:pPr>
              <a:tabLst>
                <a:tab pos="355600" algn="l"/>
              </a:tabLst>
            </a:pPr>
            <a:r>
              <a:rPr lang="en-SG" sz="2400" b="1"/>
              <a:t>	BackWheel</a:t>
            </a:r>
          </a:p>
          <a:p>
            <a:pPr>
              <a:tabLst>
                <a:tab pos="355600" algn="l"/>
              </a:tabLst>
            </a:pPr>
            <a:r>
              <a:rPr lang="en-SG" sz="2400" b="1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4082" y="529392"/>
            <a:ext cx="4432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Take the detailed bicycle and select the parts needed for your application.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64081" y="1318200"/>
            <a:ext cx="466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/>
              <a:t>This is what we call </a:t>
            </a:r>
            <a:r>
              <a:rPr lang="en-SG" sz="2000" b="1" i="1"/>
              <a:t>modeling</a:t>
            </a:r>
            <a:r>
              <a:rPr lang="en-SG" sz="2000" b="1"/>
              <a:t> the bicycle.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530136" y="816746"/>
            <a:ext cx="905523" cy="1065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64081" y="1799232"/>
            <a:ext cx="4734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i="1"/>
              <a:t>Data</a:t>
            </a:r>
            <a:r>
              <a:rPr lang="en-SG" sz="2000" b="1"/>
              <a:t> </a:t>
            </a:r>
            <a:r>
              <a:rPr lang="en-SG" sz="2000" b="1" i="1"/>
              <a:t>modeling</a:t>
            </a:r>
            <a:r>
              <a:rPr lang="en-SG" sz="2000" b="1"/>
              <a:t> is deciding on the best way to represent this data in your code – in this case, an an object.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35525" y="3142696"/>
            <a:ext cx="5907489" cy="3187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067656">
            <a:off x="5112272" y="4275998"/>
            <a:ext cx="3241492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/>
              <a:t>But how to know which parts to focus on?</a:t>
            </a:r>
          </a:p>
        </p:txBody>
      </p:sp>
      <p:sp>
        <p:nvSpPr>
          <p:cNvPr id="12" name="TextBox 11"/>
          <p:cNvSpPr txBox="1"/>
          <p:nvPr/>
        </p:nvSpPr>
        <p:spPr>
          <a:xfrm rot="21263082">
            <a:off x="4850691" y="5154739"/>
            <a:ext cx="376873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400" b="1"/>
              <a:t>This leads to the concept of</a:t>
            </a:r>
          </a:p>
        </p:txBody>
      </p:sp>
      <p:sp>
        <p:nvSpPr>
          <p:cNvPr id="13" name="TextBox 12"/>
          <p:cNvSpPr txBox="1"/>
          <p:nvPr/>
        </p:nvSpPr>
        <p:spPr>
          <a:xfrm rot="21446668">
            <a:off x="5905931" y="5622152"/>
            <a:ext cx="2403663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3600" b="1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226751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5" grpId="0"/>
      <p:bldP spid="11" grpId="0" animBg="1"/>
      <p:bldP spid="12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B0B26622-01F8-3DE4-A8D6-7EBC62CA1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016" y="1403466"/>
            <a:ext cx="6131807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400" b="1">
                <a:latin typeface="Consolas" panose="020B0609020204030204" pitchFamily="49" charset="0"/>
              </a:rPr>
              <a:t>void Print(object o) </a:t>
            </a:r>
          </a:p>
          <a:p>
            <a:r>
              <a:rPr lang="en-US" altLang="en-US" sz="2400" b="1">
                <a:latin typeface="Consolas" panose="020B0609020204030204" pitchFamily="49" charset="0"/>
              </a:rPr>
              <a:t>{</a:t>
            </a:r>
          </a:p>
          <a:p>
            <a:r>
              <a:rPr lang="en-US" altLang="en-US" sz="2400" b="1">
                <a:latin typeface="Consolas" panose="020B0609020204030204" pitchFamily="49" charset="0"/>
              </a:rPr>
              <a:t>   Console.WriteLine(o.ToString());</a:t>
            </a:r>
          </a:p>
          <a:p>
            <a:r>
              <a:rPr lang="en-US" altLang="en-US" sz="2400" b="1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DE02F637-EA0B-B845-DEDE-4D72D6CF8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016" y="3502429"/>
            <a:ext cx="470015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82880" tIns="137160" rIns="182880" bIns="137160">
            <a:spAutoFit/>
          </a:bodyPr>
          <a:lstStyle/>
          <a:p>
            <a:r>
              <a:rPr lang="en-US" altLang="en-US" sz="2400" b="1">
                <a:latin typeface="Consolas" panose="020B0609020204030204" pitchFamily="49" charset="0"/>
              </a:rPr>
              <a:t>Print(42);</a:t>
            </a:r>
          </a:p>
          <a:p>
            <a:r>
              <a:rPr lang="en-US" altLang="en-US" sz="2400" b="1">
                <a:latin typeface="Consolas" panose="020B0609020204030204" pitchFamily="49" charset="0"/>
              </a:rPr>
              <a:t>Print(“abcd”);</a:t>
            </a:r>
          </a:p>
          <a:p>
            <a:r>
              <a:rPr lang="en-US" altLang="en-US" sz="2400" b="1">
                <a:latin typeface="Consolas" panose="020B0609020204030204" pitchFamily="49" charset="0"/>
              </a:rPr>
              <a:t>Print(3.145f);</a:t>
            </a:r>
          </a:p>
          <a:p>
            <a:r>
              <a:rPr lang="en-US" altLang="en-US" sz="2400" b="1">
                <a:latin typeface="Consolas" panose="020B0609020204030204" pitchFamily="49" charset="0"/>
              </a:rPr>
              <a:t>Print(new Point(23,45));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3FF870-4B86-5EF6-1FBC-C51245B6EA47}"/>
              </a:ext>
            </a:extLst>
          </p:cNvPr>
          <p:cNvCxnSpPr>
            <a:cxnSpLocks/>
          </p:cNvCxnSpPr>
          <p:nvPr/>
        </p:nvCxnSpPr>
        <p:spPr>
          <a:xfrm>
            <a:off x="2987205" y="2973126"/>
            <a:ext cx="0" cy="5293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C7218F-7705-6C13-BC04-25073A0526B5}"/>
              </a:ext>
            </a:extLst>
          </p:cNvPr>
          <p:cNvSpPr txBox="1"/>
          <p:nvPr/>
        </p:nvSpPr>
        <p:spPr>
          <a:xfrm>
            <a:off x="1571105" y="5506138"/>
            <a:ext cx="6188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The ability to perform an operation on an object without knowing the precise type of the object is called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FA3393-71CB-A5C7-7D0D-6F0A1EEE04FF}"/>
              </a:ext>
            </a:extLst>
          </p:cNvPr>
          <p:cNvSpPr txBox="1"/>
          <p:nvPr/>
        </p:nvSpPr>
        <p:spPr>
          <a:xfrm>
            <a:off x="1526770" y="156916"/>
            <a:ext cx="65753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In this example, we can print an object out in string form without knowing the precise type of the object (e.g. int, string, float).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6A0EC-08CF-7252-FFEA-C322105824CE}"/>
              </a:ext>
            </a:extLst>
          </p:cNvPr>
          <p:cNvSpPr txBox="1"/>
          <p:nvPr/>
        </p:nvSpPr>
        <p:spPr>
          <a:xfrm>
            <a:off x="-38794" y="6611272"/>
            <a:ext cx="636754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50">
                <a:solidFill>
                  <a:schemeClr val="bg1">
                    <a:lumMod val="65000"/>
                  </a:schemeClr>
                </a:solidFill>
              </a:rPr>
              <a:t>https://ecs.syr.edu/faculty/fawcett/Handouts/coretechnologies/CSharp/presentations/IntroductionToCSharp.ppt</a:t>
            </a:r>
          </a:p>
        </p:txBody>
      </p:sp>
    </p:spTree>
    <p:extLst>
      <p:ext uri="{BB962C8B-B14F-4D97-AF65-F5344CB8AC3E}">
        <p14:creationId xmlns:p14="http://schemas.microsoft.com/office/powerpoint/2010/main" val="1218108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1EB72-029D-95AF-FD4B-C6D195D4E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8" y="43150"/>
            <a:ext cx="87328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9600"/>
              <a:t>Polymorphism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C0475118-9FD0-DE88-B87C-7FEFE9F26F63}"/>
              </a:ext>
            </a:extLst>
          </p:cNvPr>
          <p:cNvGrpSpPr>
            <a:grpSpLocks/>
          </p:cNvGrpSpPr>
          <p:nvPr/>
        </p:nvGrpSpPr>
        <p:grpSpPr bwMode="auto">
          <a:xfrm>
            <a:off x="1838325" y="3497118"/>
            <a:ext cx="5700713" cy="1347788"/>
            <a:chOff x="1838528" y="2928024"/>
            <a:chExt cx="5700408" cy="1350574"/>
          </a:xfrm>
        </p:grpSpPr>
        <p:sp>
          <p:nvSpPr>
            <p:cNvPr id="32780" name="TextBox 7">
              <a:extLst>
                <a:ext uri="{FF2B5EF4-FFF2-40B4-BE49-F238E27FC236}">
                  <a16:creationId xmlns:a16="http://schemas.microsoft.com/office/drawing/2014/main" id="{865F1611-C3F2-565B-64E3-B2BE75294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528" y="2928024"/>
              <a:ext cx="5700408" cy="1201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800"/>
                <a:t>Polymorphism is the ability of objects belonging to different classes to respond to operations of the same name, each one according to the right class-specific behaviour. 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363D3B-6CB3-36F0-BE91-3B3E07D60E6D}"/>
                </a:ext>
              </a:extLst>
            </p:cNvPr>
            <p:cNvSpPr/>
            <p:nvPr/>
          </p:nvSpPr>
          <p:spPr>
            <a:xfrm>
              <a:off x="5273694" y="4024073"/>
              <a:ext cx="1909661" cy="2545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050">
                  <a:latin typeface="Arial" charset="0"/>
                </a:rPr>
                <a:t>www.novio.be/blog/?p=621</a:t>
              </a:r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12A84A07-C074-A5CC-E6D1-E1C2465EA483}"/>
              </a:ext>
            </a:extLst>
          </p:cNvPr>
          <p:cNvGrpSpPr>
            <a:grpSpLocks/>
          </p:cNvGrpSpPr>
          <p:nvPr/>
        </p:nvGrpSpPr>
        <p:grpSpPr bwMode="auto">
          <a:xfrm>
            <a:off x="1806575" y="2562081"/>
            <a:ext cx="5586413" cy="854075"/>
            <a:chOff x="1806575" y="4378191"/>
            <a:chExt cx="5586413" cy="853988"/>
          </a:xfrm>
        </p:grpSpPr>
        <p:sp>
          <p:nvSpPr>
            <p:cNvPr id="32778" name="Rectangle 4">
              <a:extLst>
                <a:ext uri="{FF2B5EF4-FFF2-40B4-BE49-F238E27FC236}">
                  <a16:creationId xmlns:a16="http://schemas.microsoft.com/office/drawing/2014/main" id="{F0E1D590-A87D-C530-5991-3AA83B59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4378191"/>
              <a:ext cx="5586413" cy="64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800"/>
                <a:t>Polymorphism is the ability of one type, A, to appear as and be used like another type, B.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C96486-2CC2-0F9D-4AE0-EE2397139977}"/>
                </a:ext>
              </a:extLst>
            </p:cNvPr>
            <p:cNvSpPr/>
            <p:nvPr/>
          </p:nvSpPr>
          <p:spPr>
            <a:xfrm>
              <a:off x="6375400" y="4978205"/>
              <a:ext cx="788988" cy="2539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050">
                  <a:latin typeface="Arial" charset="0"/>
                </a:rPr>
                <a:t>wikipedia</a:t>
              </a:r>
            </a:p>
          </p:txBody>
        </p:sp>
      </p:grpSp>
      <p:grpSp>
        <p:nvGrpSpPr>
          <p:cNvPr id="5" name="Group 13">
            <a:extLst>
              <a:ext uri="{FF2B5EF4-FFF2-40B4-BE49-F238E27FC236}">
                <a16:creationId xmlns:a16="http://schemas.microsoft.com/office/drawing/2014/main" id="{D8A8F3EF-FB00-23A3-DF06-0B797C728D2A}"/>
              </a:ext>
            </a:extLst>
          </p:cNvPr>
          <p:cNvGrpSpPr>
            <a:grpSpLocks/>
          </p:cNvGrpSpPr>
          <p:nvPr/>
        </p:nvGrpSpPr>
        <p:grpSpPr bwMode="auto">
          <a:xfrm>
            <a:off x="1806575" y="4956031"/>
            <a:ext cx="5586413" cy="1346200"/>
            <a:chOff x="1806575" y="5205576"/>
            <a:chExt cx="5586413" cy="1346308"/>
          </a:xfrm>
        </p:grpSpPr>
        <p:sp>
          <p:nvSpPr>
            <p:cNvPr id="32776" name="Rectangle 5">
              <a:extLst>
                <a:ext uri="{FF2B5EF4-FFF2-40B4-BE49-F238E27FC236}">
                  <a16:creationId xmlns:a16="http://schemas.microsoft.com/office/drawing/2014/main" id="{D47C754E-AE05-28DA-BB5C-2F052A7CC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575" y="5205576"/>
              <a:ext cx="5586413" cy="1200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800"/>
                <a:t>The primary usage of polymorphism in industry is the ability of objects belonging to different types to respond to method, field, or property calls of the same name.</a:t>
              </a:r>
              <a:endParaRPr lang="en-US" altLang="en-US" sz="11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1ADE95-9805-5039-D3AC-6A06E1AA12FB}"/>
                </a:ext>
              </a:extLst>
            </p:cNvPr>
            <p:cNvSpPr/>
            <p:nvPr/>
          </p:nvSpPr>
          <p:spPr>
            <a:xfrm>
              <a:off x="5978525" y="6297864"/>
              <a:ext cx="1289050" cy="25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050">
                  <a:latin typeface="Arial" charset="0"/>
                </a:rPr>
                <a:t>Wikipedia (again)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9589509-AE0E-EC4A-65E4-652563FA3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1505237"/>
            <a:ext cx="1990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poly = many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morph = shape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0718" y="1775534"/>
            <a:ext cx="8611340" cy="5504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310718" y="2325950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/>
          <p:cNvSpPr/>
          <p:nvPr/>
        </p:nvSpPr>
        <p:spPr>
          <a:xfrm>
            <a:off x="2627789" y="2325950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4944860" y="2325949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7261931" y="2325949"/>
            <a:ext cx="1660125" cy="41547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455665" y="4018603"/>
            <a:ext cx="4125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ENCAPSULATION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18000" y="3764418"/>
            <a:ext cx="3517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accent4"/>
                </a:solidFill>
              </a:rPr>
              <a:t>ABSTRACTION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8234" y="3669968"/>
            <a:ext cx="3328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INHERITANCE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6038321" y="3994899"/>
            <a:ext cx="4107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chemeClr val="bg1"/>
                </a:solidFill>
              </a:rPr>
              <a:t>POLYMORPHISM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D6BFAC-50A1-85F7-2804-19DC307267E7}"/>
              </a:ext>
            </a:extLst>
          </p:cNvPr>
          <p:cNvGrpSpPr/>
          <p:nvPr/>
        </p:nvGrpSpPr>
        <p:grpSpPr>
          <a:xfrm>
            <a:off x="3299361" y="200257"/>
            <a:ext cx="2634054" cy="1600439"/>
            <a:chOff x="3299361" y="200257"/>
            <a:chExt cx="2634054" cy="1600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4453C0-E839-6D39-F156-CD9670C1A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9361" y="477257"/>
              <a:ext cx="2634054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8000">
                  <a:latin typeface="Arial Black" panose="020B0A04020102020204" pitchFamily="34" charset="0"/>
                </a:rPr>
                <a:t>OOP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1BF903-B649-A1B2-DAC9-597F8343F11B}"/>
                </a:ext>
              </a:extLst>
            </p:cNvPr>
            <p:cNvSpPr txBox="1"/>
            <p:nvPr/>
          </p:nvSpPr>
          <p:spPr>
            <a:xfrm>
              <a:off x="3354600" y="200257"/>
              <a:ext cx="25235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b="1"/>
                <a:t>The 4 Pillars of</a:t>
              </a:r>
              <a:endParaRPr lang="en-SG" sz="2900" b="1"/>
            </a:p>
          </p:txBody>
        </p:sp>
      </p:grpSp>
    </p:spTree>
    <p:extLst>
      <p:ext uri="{BB962C8B-B14F-4D97-AF65-F5344CB8AC3E}">
        <p14:creationId xmlns:p14="http://schemas.microsoft.com/office/powerpoint/2010/main" val="256591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1061" y="2197191"/>
            <a:ext cx="2881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>
                <a:solidFill>
                  <a:srgbClr val="0070C0"/>
                </a:solidFill>
              </a:rPr>
              <a:t>Abstraction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9B769-F140-F116-5ED9-36A49DF2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426" y="3547137"/>
            <a:ext cx="567148" cy="556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EC945F-CB24-EBD4-8188-221CCB094559}"/>
              </a:ext>
            </a:extLst>
          </p:cNvPr>
          <p:cNvSpPr txBox="1"/>
          <p:nvPr/>
        </p:nvSpPr>
        <p:spPr>
          <a:xfrm>
            <a:off x="2999230" y="4120741"/>
            <a:ext cx="314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75AA9D"/>
                </a:solidFill>
              </a:rPr>
              <a:t>What is abstraction in real life?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E81A80-3D29-E903-D3D5-FC671029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426" y="4954918"/>
            <a:ext cx="567148" cy="556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04BDB1-4466-B995-19AE-230EBF83745D}"/>
              </a:ext>
            </a:extLst>
          </p:cNvPr>
          <p:cNvSpPr txBox="1"/>
          <p:nvPr/>
        </p:nvSpPr>
        <p:spPr>
          <a:xfrm>
            <a:off x="2712132" y="5511089"/>
            <a:ext cx="371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rgbClr val="75AA9D"/>
                </a:solidFill>
              </a:rPr>
              <a:t>What is abstraction in programming?</a:t>
            </a:r>
          </a:p>
        </p:txBody>
      </p:sp>
    </p:spTree>
    <p:extLst>
      <p:ext uri="{BB962C8B-B14F-4D97-AF65-F5344CB8AC3E}">
        <p14:creationId xmlns:p14="http://schemas.microsoft.com/office/powerpoint/2010/main" val="3615814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0D9B36867E374CA9297A79A6225585" ma:contentTypeVersion="14" ma:contentTypeDescription="Create a new document." ma:contentTypeScope="" ma:versionID="d9af0e90fa2d81256e136cb71e05c18b">
  <xsd:schema xmlns:xsd="http://www.w3.org/2001/XMLSchema" xmlns:xs="http://www.w3.org/2001/XMLSchema" xmlns:p="http://schemas.microsoft.com/office/2006/metadata/properties" xmlns:ns2="7dd889d8-c744-4cf6-b72e-65eff45eb739" xmlns:ns3="9a0d9916-dab9-40b1-a8b6-8b0a7300cc37" targetNamespace="http://schemas.microsoft.com/office/2006/metadata/properties" ma:root="true" ma:fieldsID="c3373d369f788e76021e5d7d0b9717fd" ns2:_="" ns3:_="">
    <xsd:import namespace="7dd889d8-c744-4cf6-b72e-65eff45eb739"/>
    <xsd:import namespace="9a0d9916-dab9-40b1-a8b6-8b0a7300cc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d889d8-c744-4cf6-b72e-65eff45eb7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45bf55a-4f35-4525-96d9-1748649c08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0d9916-dab9-40b1-a8b6-8b0a7300cc3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492096e-4af4-4864-8d99-45547523540c}" ma:internalName="TaxCatchAll" ma:showField="CatchAllData" ma:web="9a0d9916-dab9-40b1-a8b6-8b0a7300cc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dd889d8-c744-4cf6-b72e-65eff45eb739">
      <Terms xmlns="http://schemas.microsoft.com/office/infopath/2007/PartnerControls"/>
    </lcf76f155ced4ddcb4097134ff3c332f>
    <TaxCatchAll xmlns="9a0d9916-dab9-40b1-a8b6-8b0a7300cc37" xsi:nil="true"/>
  </documentManagement>
</p:properties>
</file>

<file path=customXml/itemProps1.xml><?xml version="1.0" encoding="utf-8"?>
<ds:datastoreItem xmlns:ds="http://schemas.openxmlformats.org/officeDocument/2006/customXml" ds:itemID="{570E417A-BC95-4243-AC07-BA8B116C82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d889d8-c744-4cf6-b72e-65eff45eb739"/>
    <ds:schemaRef ds:uri="9a0d9916-dab9-40b1-a8b6-8b0a7300cc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1F11BF-326C-4552-8A87-51495D5225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41833D-41FA-4BA9-933C-6BCC70485C40}">
  <ds:schemaRefs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9a0d9916-dab9-40b1-a8b6-8b0a7300cc37"/>
    <ds:schemaRef ds:uri="7dd889d8-c744-4cf6-b72e-65eff45eb73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36236</TotalTime>
  <Words>4265</Words>
  <Application>Microsoft Office PowerPoint</Application>
  <PresentationFormat>On-screen Show (4:3)</PresentationFormat>
  <Paragraphs>1006</Paragraphs>
  <Slides>71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Arial Black</vt:lpstr>
      <vt:lpstr>Axure Handwriting</vt:lpstr>
      <vt:lpstr>Calibri</vt:lpstr>
      <vt:lpstr>Calibri Light</vt:lpstr>
      <vt:lpstr>Cascadia Mono</vt:lpstr>
      <vt:lpstr>Comic Sans MS</vt:lpstr>
      <vt:lpstr>Consolas</vt:lpstr>
      <vt:lpstr>Courier New</vt:lpstr>
      <vt:lpstr>DrSeuss</vt:lpstr>
      <vt:lpstr>Wingdings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Finn</dc:creator>
  <cp:lastModifiedBy>Douglas Finnigan</cp:lastModifiedBy>
  <cp:revision>542</cp:revision>
  <dcterms:created xsi:type="dcterms:W3CDTF">2018-04-27T00:31:28Z</dcterms:created>
  <dcterms:modified xsi:type="dcterms:W3CDTF">2025-05-05T02:35:01Z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2023-04-05T01:55:47Z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9cc9a821-7753-4f3f-939b-ee7fc4ab7ae1</vt:lpwstr>
  </property>
  <property fmtid="{D5CDD505-2E9C-101B-9397-08002B2CF9AE}" pid="8" name="MSIP_Label_d528611d-fe69-484f-b56b-0db8a0d79612_ContentBits">
    <vt:lpwstr>0</vt:lpwstr>
  </property>
  <property fmtid="{D5CDD505-2E9C-101B-9397-08002B2CF9AE}" pid="9" name="ContentTypeId">
    <vt:lpwstr>0x010100480D9B36867E374CA9297A79A6225585</vt:lpwstr>
  </property>
</Properties>
</file>